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333" r:id="rId3"/>
    <p:sldId id="363" r:id="rId4"/>
    <p:sldId id="364" r:id="rId5"/>
    <p:sldId id="365" r:id="rId6"/>
    <p:sldId id="366" r:id="rId7"/>
    <p:sldId id="334" r:id="rId8"/>
    <p:sldId id="374" r:id="rId9"/>
    <p:sldId id="375" r:id="rId10"/>
    <p:sldId id="399" r:id="rId11"/>
    <p:sldId id="398" r:id="rId12"/>
    <p:sldId id="33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404" r:id="rId24"/>
    <p:sldId id="386" r:id="rId25"/>
    <p:sldId id="387" r:id="rId26"/>
    <p:sldId id="388" r:id="rId27"/>
    <p:sldId id="338" r:id="rId28"/>
    <p:sldId id="402" r:id="rId29"/>
    <p:sldId id="403" r:id="rId30"/>
    <p:sldId id="401" r:id="rId31"/>
    <p:sldId id="371" r:id="rId32"/>
    <p:sldId id="372" r:id="rId33"/>
    <p:sldId id="282" r:id="rId34"/>
    <p:sldId id="2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8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E38C16-4F45-401D-AE52-E50538F4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D6CC3-DA13-4A0D-903C-0B43FC6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7B0F01-E88E-447C-80A3-46375AE6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DCD31D-26E0-4F76-B7B9-B1662C905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77F9B-38BC-4A38-AE7A-5B16D349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7DF439-96DE-4C01-983D-68CDA137E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25/03/2025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D127-0A58-452C-BE11-C2632F58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44" y="2133602"/>
            <a:ext cx="9872112" cy="1297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Dasar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Pemrograman</a:t>
            </a:r>
            <a:b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(INFT06204)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4914-61E5-43E9-A321-5A83F4018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Minggu</a:t>
            </a:r>
            <a:r>
              <a:rPr lang="en-US" sz="4000" dirty="0">
                <a:solidFill>
                  <a:schemeClr val="bg1"/>
                </a:solidFill>
              </a:rPr>
              <a:t> 6</a:t>
            </a:r>
          </a:p>
          <a:p>
            <a:r>
              <a:rPr lang="en-US" sz="4000" dirty="0">
                <a:solidFill>
                  <a:schemeClr val="bg1"/>
                </a:solidFill>
              </a:rPr>
              <a:t>Perulangan (1)</a:t>
            </a:r>
            <a:endParaRPr lang="en-ID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A7062-F0F3-4003-A1B9-82D51AA42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007" y="1752445"/>
            <a:ext cx="8859985" cy="3514569"/>
          </a:xfrm>
        </p:spPr>
      </p:pic>
    </p:spTree>
    <p:extLst>
      <p:ext uri="{BB962C8B-B14F-4D97-AF65-F5344CB8AC3E}">
        <p14:creationId xmlns:p14="http://schemas.microsoft.com/office/powerpoint/2010/main" val="406905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17FAA-EB01-419F-817A-22BCD48FC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690" y="1684225"/>
            <a:ext cx="6772619" cy="3489550"/>
          </a:xfrm>
        </p:spPr>
      </p:pic>
    </p:spTree>
    <p:extLst>
      <p:ext uri="{BB962C8B-B14F-4D97-AF65-F5344CB8AC3E}">
        <p14:creationId xmlns:p14="http://schemas.microsoft.com/office/powerpoint/2010/main" val="135628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FOR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446" y="2031999"/>
            <a:ext cx="8745354" cy="4144963"/>
          </a:xfrm>
        </p:spPr>
        <p:txBody>
          <a:bodyPr>
            <a:normAutofit/>
          </a:bodyPr>
          <a:lstStyle/>
          <a:p>
            <a:r>
              <a:rPr lang="en-US" sz="3600" dirty="0" err="1"/>
              <a:t>Contoh</a:t>
            </a:r>
            <a:r>
              <a:rPr lang="en-US" sz="3600" dirty="0"/>
              <a:t>:</a:t>
            </a:r>
          </a:p>
          <a:p>
            <a:pPr marL="0" indent="0">
              <a:buNone/>
            </a:pPr>
            <a:endParaRPr lang="en-US" sz="3600" b="0" dirty="0">
              <a:solidFill>
                <a:srgbClr val="B331A0"/>
              </a:solidFill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0070C0"/>
                </a:solidFill>
              </a:rPr>
              <a:t>int </a:t>
            </a:r>
            <a:r>
              <a:rPr lang="en-US" sz="3600" b="0" dirty="0" err="1">
                <a:solidFill>
                  <a:srgbClr val="0070C0"/>
                </a:solidFill>
              </a:rPr>
              <a:t>i</a:t>
            </a:r>
            <a:r>
              <a:rPr lang="en-US" sz="3600" b="0" dirty="0">
                <a:solidFill>
                  <a:srgbClr val="0070C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70C0"/>
                </a:solidFill>
              </a:rPr>
              <a:t>for(</a:t>
            </a:r>
            <a:r>
              <a:rPr lang="en-US" sz="3600" b="0" dirty="0" err="1">
                <a:solidFill>
                  <a:srgbClr val="0070C0"/>
                </a:solidFill>
              </a:rPr>
              <a:t>i</a:t>
            </a:r>
            <a:r>
              <a:rPr lang="en-US" sz="3600" b="0" dirty="0">
                <a:solidFill>
                  <a:srgbClr val="0070C0"/>
                </a:solidFill>
              </a:rPr>
              <a:t>=1;i&lt;=10;i++)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70C0"/>
                </a:solidFill>
              </a:rPr>
              <a:t>      </a:t>
            </a:r>
            <a:r>
              <a:rPr lang="en-US" sz="3600" b="0" dirty="0" err="1">
                <a:solidFill>
                  <a:srgbClr val="0070C0"/>
                </a:solidFill>
              </a:rPr>
              <a:t>printf</a:t>
            </a:r>
            <a:r>
              <a:rPr lang="en-US" sz="3600" b="0" dirty="0">
                <a:solidFill>
                  <a:srgbClr val="0070C0"/>
                </a:solidFill>
              </a:rPr>
              <a:t>(“Halo\n”);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902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FOR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dirty="0" err="1"/>
              <a:t>umum</a:t>
            </a:r>
            <a:r>
              <a:rPr lang="en-US" sz="2800" dirty="0"/>
              <a:t> </a:t>
            </a:r>
            <a:r>
              <a:rPr lang="en-US" sz="2800" dirty="0" err="1"/>
              <a:t>struktur</a:t>
            </a:r>
            <a:r>
              <a:rPr lang="en-US" sz="2800" dirty="0"/>
              <a:t> FOR </a:t>
            </a:r>
            <a:r>
              <a:rPr lang="en-US" sz="2800" dirty="0" err="1"/>
              <a:t>menurun</a:t>
            </a:r>
            <a:r>
              <a:rPr lang="en-US" sz="2800" dirty="0"/>
              <a:t> (descending):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800" dirty="0"/>
              <a:t> </a:t>
            </a:r>
            <a:r>
              <a:rPr lang="en-US" sz="4000" dirty="0">
                <a:solidFill>
                  <a:schemeClr val="bg2"/>
                </a:solidFill>
              </a:rPr>
              <a:t>	</a:t>
            </a:r>
            <a:r>
              <a:rPr lang="en-US" sz="3200" b="1" dirty="0">
                <a:solidFill>
                  <a:srgbClr val="0070C0"/>
                </a:solidFill>
              </a:rPr>
              <a:t>if(var=</a:t>
            </a:r>
            <a:r>
              <a:rPr lang="en-US" sz="3200" b="1" dirty="0" err="1">
                <a:solidFill>
                  <a:srgbClr val="0070C0"/>
                </a:solidFill>
              </a:rPr>
              <a:t>nilai_awal</a:t>
            </a:r>
            <a:r>
              <a:rPr lang="en-US" sz="3200" b="1" dirty="0">
                <a:solidFill>
                  <a:srgbClr val="0070C0"/>
                </a:solidFill>
              </a:rPr>
              <a:t>; </a:t>
            </a:r>
            <a:r>
              <a:rPr lang="en-US" sz="3200" b="1" dirty="0" err="1">
                <a:solidFill>
                  <a:srgbClr val="0070C0"/>
                </a:solidFill>
              </a:rPr>
              <a:t>nilai_awal</a:t>
            </a:r>
            <a:r>
              <a:rPr lang="en-US" sz="3200" b="1" dirty="0">
                <a:solidFill>
                  <a:srgbClr val="0070C0"/>
                </a:solidFill>
              </a:rPr>
              <a:t>&gt;=</a:t>
            </a:r>
            <a:r>
              <a:rPr lang="en-US" sz="3200" b="1" dirty="0" err="1">
                <a:solidFill>
                  <a:srgbClr val="0070C0"/>
                </a:solidFill>
              </a:rPr>
              <a:t>nilai_akhir</a:t>
            </a:r>
            <a:r>
              <a:rPr lang="en-US" sz="3200" b="1" dirty="0">
                <a:solidFill>
                  <a:srgbClr val="0070C0"/>
                </a:solidFill>
              </a:rPr>
              <a:t>; var--)</a:t>
            </a:r>
            <a:endParaRPr lang="en-US" sz="3200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sz="3200" dirty="0">
                <a:solidFill>
                  <a:srgbClr val="0070C0"/>
                </a:solidFill>
              </a:rPr>
              <a:t>	{</a:t>
            </a:r>
            <a:endParaRPr lang="en-US" sz="32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sz="3200" dirty="0">
                <a:solidFill>
                  <a:srgbClr val="0070C0"/>
                </a:solidFill>
              </a:rPr>
              <a:t>		aksi1;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3200" dirty="0">
                <a:solidFill>
                  <a:srgbClr val="0070C0"/>
                </a:solidFill>
              </a:rPr>
              <a:t>		aksi2;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3200" dirty="0">
                <a:solidFill>
                  <a:srgbClr val="0070C0"/>
                </a:solidFill>
              </a:rPr>
              <a:t>	}</a:t>
            </a:r>
          </a:p>
          <a:p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30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FOR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3200" dirty="0"/>
              <a:t>Yang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diperhatikan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3200" dirty="0" err="1"/>
              <a:t>Pencacah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tipe</a:t>
            </a:r>
            <a:r>
              <a:rPr lang="en-US" sz="3200" dirty="0"/>
              <a:t> data yang </a:t>
            </a:r>
            <a:r>
              <a:rPr lang="en-US" sz="3200" dirty="0" err="1"/>
              <a:t>memiliki</a:t>
            </a:r>
            <a:r>
              <a:rPr lang="en-US" sz="3200" dirty="0"/>
              <a:t> </a:t>
            </a:r>
            <a:r>
              <a:rPr lang="en-US" sz="3200" i="1" dirty="0"/>
              <a:t>predecessor</a:t>
            </a:r>
            <a:r>
              <a:rPr lang="en-US" sz="3200" dirty="0"/>
              <a:t> dan </a:t>
            </a:r>
            <a:r>
              <a:rPr lang="en-US" sz="3200" i="1" dirty="0"/>
              <a:t>successor</a:t>
            </a:r>
            <a:r>
              <a:rPr lang="en-US" sz="3200" dirty="0"/>
              <a:t>, </a:t>
            </a:r>
            <a:r>
              <a:rPr lang="en-US" sz="3200" dirty="0" err="1"/>
              <a:t>yakni</a:t>
            </a:r>
            <a:r>
              <a:rPr lang="en-US" sz="3200" dirty="0"/>
              <a:t> </a:t>
            </a:r>
            <a:r>
              <a:rPr lang="en-US" sz="3200" i="1" dirty="0"/>
              <a:t>integer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i="1" dirty="0" err="1"/>
              <a:t>karakter</a:t>
            </a:r>
            <a:r>
              <a:rPr lang="en-US" sz="32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3200" dirty="0" err="1"/>
              <a:t>Aksi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lebih</a:t>
            </a:r>
            <a:r>
              <a:rPr lang="en-US" sz="3200" dirty="0"/>
              <a:t> </a:t>
            </a:r>
            <a:r>
              <a:rPr lang="en-US" sz="3200" dirty="0" err="1"/>
              <a:t>instruksi</a:t>
            </a:r>
            <a:r>
              <a:rPr lang="en-US" sz="3200" dirty="0"/>
              <a:t> yang </a:t>
            </a:r>
            <a:r>
              <a:rPr lang="en-US" sz="3200" dirty="0" err="1"/>
              <a:t>diulang</a:t>
            </a: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b="1" dirty="0" err="1">
                <a:solidFill>
                  <a:srgbClr val="B331A0"/>
                </a:solidFill>
              </a:rPr>
              <a:t>nilai_awal</a:t>
            </a:r>
            <a:r>
              <a:rPr lang="en-US" sz="3200" b="1" dirty="0">
                <a:solidFill>
                  <a:srgbClr val="B331A0"/>
                </a:solidFill>
              </a:rPr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lebih</a:t>
            </a:r>
            <a:r>
              <a:rPr lang="en-US" sz="3200" dirty="0"/>
              <a:t> </a:t>
            </a:r>
            <a:r>
              <a:rPr lang="en-US" sz="3200" dirty="0" err="1"/>
              <a:t>besar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sama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rgbClr val="B331A0"/>
                </a:solidFill>
              </a:rPr>
              <a:t>nilai_akhir</a:t>
            </a:r>
            <a:endParaRPr lang="en-US" sz="3200" b="1" dirty="0">
              <a:solidFill>
                <a:srgbClr val="B331A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Pada </a:t>
            </a:r>
            <a:r>
              <a:rPr lang="en-US" sz="3200" dirty="0" err="1"/>
              <a:t>awalnya</a:t>
            </a:r>
            <a:r>
              <a:rPr lang="en-US" sz="3200" dirty="0"/>
              <a:t>, </a:t>
            </a:r>
            <a:r>
              <a:rPr lang="en-US" sz="3200" dirty="0" err="1"/>
              <a:t>pencacah</a:t>
            </a:r>
            <a:r>
              <a:rPr lang="en-US" sz="3200" dirty="0"/>
              <a:t> </a:t>
            </a:r>
            <a:r>
              <a:rPr lang="en-US" sz="3200" dirty="0" err="1"/>
              <a:t>diinisialisasi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rgbClr val="B331A0"/>
                </a:solidFill>
              </a:rPr>
              <a:t>nilai_awal</a:t>
            </a:r>
            <a:r>
              <a:rPr lang="en-US" sz="3200" b="1" dirty="0"/>
              <a:t>.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Nilai </a:t>
            </a:r>
            <a:r>
              <a:rPr lang="en-US" sz="3200" dirty="0" err="1"/>
              <a:t>pencacah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otomatis</a:t>
            </a:r>
            <a:r>
              <a:rPr lang="en-US" sz="3200" dirty="0"/>
              <a:t> </a:t>
            </a:r>
            <a:r>
              <a:rPr lang="en-US" sz="3200" b="1" u="sng" dirty="0" err="1"/>
              <a:t>berkurang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setiap</a:t>
            </a:r>
            <a:r>
              <a:rPr lang="en-US" sz="3200" dirty="0"/>
              <a:t> kali </a:t>
            </a:r>
            <a:r>
              <a:rPr lang="en-US" sz="3200" dirty="0" err="1"/>
              <a:t>aksi</a:t>
            </a:r>
            <a:r>
              <a:rPr lang="en-US" sz="3200" dirty="0"/>
              <a:t> </a:t>
            </a:r>
            <a:r>
              <a:rPr lang="en-US" sz="3200" dirty="0" err="1"/>
              <a:t>perulangan</a:t>
            </a:r>
            <a:r>
              <a:rPr lang="en-US" sz="3200" dirty="0"/>
              <a:t> </a:t>
            </a:r>
            <a:r>
              <a:rPr lang="en-US" sz="3200" dirty="0" err="1"/>
              <a:t>dimasuki</a:t>
            </a:r>
            <a:r>
              <a:rPr lang="en-US" sz="3200" dirty="0"/>
              <a:t>, </a:t>
            </a:r>
            <a:r>
              <a:rPr lang="en-US" sz="3200" dirty="0" err="1"/>
              <a:t>sampai</a:t>
            </a:r>
            <a:r>
              <a:rPr lang="en-US" sz="3200" dirty="0"/>
              <a:t> </a:t>
            </a:r>
            <a:r>
              <a:rPr lang="en-US" sz="3200" dirty="0" err="1"/>
              <a:t>akhirnya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</a:t>
            </a:r>
            <a:r>
              <a:rPr lang="en-US" sz="3200" dirty="0" err="1"/>
              <a:t>pencacah</a:t>
            </a:r>
            <a:r>
              <a:rPr lang="en-US" sz="3200" dirty="0"/>
              <a:t> </a:t>
            </a:r>
            <a:r>
              <a:rPr lang="en-US" sz="3200" dirty="0" err="1"/>
              <a:t>sama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rgbClr val="B331A0"/>
                </a:solidFill>
              </a:rPr>
              <a:t>nilai_akhir</a:t>
            </a:r>
            <a:endParaRPr lang="en-US" sz="3200" b="1" dirty="0">
              <a:solidFill>
                <a:srgbClr val="B331A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 err="1"/>
              <a:t>Jumlah</a:t>
            </a:r>
            <a:r>
              <a:rPr lang="en-US" sz="3200" dirty="0"/>
              <a:t> </a:t>
            </a:r>
            <a:r>
              <a:rPr lang="en-US" sz="3200" dirty="0" err="1"/>
              <a:t>perulangan</a:t>
            </a:r>
            <a:r>
              <a:rPr lang="en-US" sz="3200" dirty="0"/>
              <a:t> yang </a:t>
            </a:r>
            <a:r>
              <a:rPr lang="en-US" sz="3200" dirty="0" err="1"/>
              <a:t>terjadi</a:t>
            </a:r>
            <a:r>
              <a:rPr lang="en-US" sz="3200" dirty="0"/>
              <a:t>: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rgbClr val="B331A0"/>
                </a:solidFill>
              </a:rPr>
              <a:t>nilai_awal</a:t>
            </a:r>
            <a:r>
              <a:rPr lang="en-US" sz="3200" b="1" dirty="0">
                <a:solidFill>
                  <a:srgbClr val="B331A0"/>
                </a:solidFill>
              </a:rPr>
              <a:t> - nilai_akhir+1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rgbClr val="B331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26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FOR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940" y="1646238"/>
            <a:ext cx="9019139" cy="4144963"/>
          </a:xfrm>
        </p:spPr>
        <p:txBody>
          <a:bodyPr>
            <a:normAutofit/>
          </a:bodyPr>
          <a:lstStyle/>
          <a:p>
            <a:r>
              <a:rPr lang="en-US" sz="3600" dirty="0" err="1"/>
              <a:t>Contoh</a:t>
            </a:r>
            <a:r>
              <a:rPr lang="en-US" sz="36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B331A0"/>
                </a:solidFill>
              </a:rPr>
              <a:t>/* </a:t>
            </a:r>
            <a:r>
              <a:rPr lang="en-US" sz="3600" dirty="0" err="1">
                <a:solidFill>
                  <a:srgbClr val="B331A0"/>
                </a:solidFill>
              </a:rPr>
              <a:t>mencetak</a:t>
            </a:r>
            <a:r>
              <a:rPr lang="en-US" sz="3600" dirty="0">
                <a:solidFill>
                  <a:srgbClr val="B331A0"/>
                </a:solidFill>
              </a:rPr>
              <a:t> </a:t>
            </a:r>
            <a:r>
              <a:rPr lang="en-US" sz="3600" dirty="0" err="1">
                <a:solidFill>
                  <a:srgbClr val="B331A0"/>
                </a:solidFill>
              </a:rPr>
              <a:t>angka</a:t>
            </a:r>
            <a:r>
              <a:rPr lang="en-US" sz="3600" dirty="0">
                <a:solidFill>
                  <a:srgbClr val="B331A0"/>
                </a:solidFill>
              </a:rPr>
              <a:t>: 9 8 7 6 5 4 3 2 1 0 */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>
              <a:solidFill>
                <a:srgbClr val="B331A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0070C0"/>
                </a:solidFill>
              </a:rPr>
              <a:t>int </a:t>
            </a:r>
            <a:r>
              <a:rPr lang="en-US" sz="3600" dirty="0" err="1">
                <a:solidFill>
                  <a:srgbClr val="0070C0"/>
                </a:solidFill>
              </a:rPr>
              <a:t>i</a:t>
            </a:r>
            <a:r>
              <a:rPr lang="en-US" sz="3600" dirty="0">
                <a:solidFill>
                  <a:srgbClr val="0070C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0070C0"/>
                </a:solidFill>
              </a:rPr>
              <a:t>for(</a:t>
            </a:r>
            <a:r>
              <a:rPr lang="en-US" sz="3600" dirty="0" err="1">
                <a:solidFill>
                  <a:srgbClr val="0070C0"/>
                </a:solidFill>
              </a:rPr>
              <a:t>i</a:t>
            </a:r>
            <a:r>
              <a:rPr lang="en-US" sz="3600" dirty="0">
                <a:solidFill>
                  <a:srgbClr val="0070C0"/>
                </a:solidFill>
              </a:rPr>
              <a:t>=9;i&gt;=0;i--)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0070C0"/>
                </a:solidFill>
              </a:rPr>
              <a:t>     </a:t>
            </a:r>
            <a:r>
              <a:rPr lang="en-US" sz="3600" dirty="0" err="1">
                <a:solidFill>
                  <a:srgbClr val="0070C0"/>
                </a:solidFill>
              </a:rPr>
              <a:t>printf</a:t>
            </a:r>
            <a:r>
              <a:rPr lang="en-US" sz="3600" dirty="0">
                <a:solidFill>
                  <a:srgbClr val="0070C0"/>
                </a:solidFill>
              </a:rPr>
              <a:t>(“%d ”,</a:t>
            </a:r>
            <a:r>
              <a:rPr lang="en-US" sz="3600" dirty="0" err="1">
                <a:solidFill>
                  <a:srgbClr val="0070C0"/>
                </a:solidFill>
              </a:rPr>
              <a:t>i</a:t>
            </a:r>
            <a:r>
              <a:rPr lang="en-US" sz="3600" dirty="0">
                <a:solidFill>
                  <a:srgbClr val="0070C0"/>
                </a:solidFill>
              </a:rPr>
              <a:t>);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9814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Lain FOR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440" y="1646238"/>
            <a:ext cx="9819640" cy="4144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 dirty="0">
                <a:latin typeface="Courier New" panose="02070309020205020404" pitchFamily="49" charset="0"/>
              </a:rPr>
              <a:t>int </a:t>
            </a:r>
            <a:r>
              <a:rPr lang="en-US" sz="2400" b="1" dirty="0" err="1">
                <a:latin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</a:rPr>
              <a:t>=0;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</a:rPr>
              <a:t>						//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</a:rPr>
              <a:t>inisialisasi</a:t>
            </a: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</a:rPr>
              <a:t>for(;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</a:rPr>
              <a:t>&lt;10;)</a:t>
            </a:r>
            <a:r>
              <a:rPr lang="en-US" sz="2400" dirty="0">
                <a:latin typeface="Courier New" panose="02070309020205020404" pitchFamily="49" charset="0"/>
              </a:rPr>
              <a:t>			</a:t>
            </a:r>
            <a:r>
              <a:rPr lang="id-ID" sz="2400" dirty="0">
                <a:latin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</a:rPr>
              <a:t>	//</a:t>
            </a:r>
            <a:r>
              <a:rPr lang="en-US" sz="2400" dirty="0" err="1">
                <a:latin typeface="Courier New" panose="02070309020205020404" pitchFamily="49" charset="0"/>
              </a:rPr>
              <a:t>kondisi</a:t>
            </a:r>
            <a:endParaRPr lang="en-US" sz="2400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urier New" panose="02070309020205020404" pitchFamily="49" charset="0"/>
              </a:rPr>
              <a:t>	</a:t>
            </a:r>
            <a:r>
              <a:rPr lang="en-US" sz="2400" b="1" dirty="0" err="1">
                <a:latin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</a:rPr>
              <a:t>(“%d\n”,</a:t>
            </a:r>
            <a:r>
              <a:rPr lang="en-US" sz="2400" b="1" dirty="0" err="1">
                <a:latin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</a:rPr>
              <a:t>);	</a:t>
            </a:r>
            <a:r>
              <a:rPr lang="en-US" sz="2400" dirty="0">
                <a:latin typeface="Courier New" panose="02070309020205020404" pitchFamily="49" charset="0"/>
              </a:rPr>
              <a:t>		//proses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urier New" panose="02070309020205020404" pitchFamily="49" charset="0"/>
              </a:rPr>
              <a:t>	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</a:rPr>
              <a:t>++;</a:t>
            </a:r>
            <a:r>
              <a:rPr lang="en-US" sz="2400" dirty="0">
                <a:latin typeface="Courier New" panose="02070309020205020404" pitchFamily="49" charset="0"/>
              </a:rPr>
              <a:t>					//</a:t>
            </a:r>
            <a:r>
              <a:rPr lang="en-US" sz="2400" dirty="0" err="1">
                <a:latin typeface="Courier New" panose="02070309020205020404" pitchFamily="49" charset="0"/>
              </a:rPr>
              <a:t>inkremen</a:t>
            </a:r>
            <a:endParaRPr lang="en-US" sz="2400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 dirty="0" err="1">
                <a:latin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</a:rPr>
              <a:t>(“--------------\n”);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 dirty="0" err="1">
                <a:latin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</a:rPr>
              <a:t>(“%d\n”,</a:t>
            </a:r>
            <a:r>
              <a:rPr lang="en-US" sz="2400" b="1" dirty="0" err="1">
                <a:latin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</a:rPr>
              <a:t>);</a:t>
            </a:r>
            <a:r>
              <a:rPr lang="id-ID" sz="2400" b="1" dirty="0">
                <a:latin typeface="Courier New" panose="02070309020205020404" pitchFamily="49" charset="0"/>
              </a:rPr>
              <a:t>  </a:t>
            </a:r>
            <a:r>
              <a:rPr lang="en-US" sz="2400" dirty="0">
                <a:latin typeface="Courier New" panose="02070309020205020404" pitchFamily="49" charset="0"/>
              </a:rPr>
              <a:t>		</a:t>
            </a:r>
            <a:r>
              <a:rPr lang="id-ID" sz="2400" dirty="0">
                <a:latin typeface="Courier New" panose="02070309020205020404" pitchFamily="49" charset="0"/>
              </a:rPr>
              <a:t>  </a:t>
            </a:r>
            <a:r>
              <a:rPr lang="en-US" sz="2400" dirty="0">
                <a:latin typeface="Courier New" panose="02070309020205020404" pitchFamily="49" charset="0"/>
              </a:rPr>
              <a:t>	//</a:t>
            </a:r>
            <a:r>
              <a:rPr lang="en-US" sz="2400" dirty="0" err="1">
                <a:latin typeface="Courier New" panose="02070309020205020404" pitchFamily="49" charset="0"/>
              </a:rPr>
              <a:t>terminasi</a:t>
            </a:r>
            <a:endParaRPr lang="en-US" sz="2400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cxnSp>
        <p:nvCxnSpPr>
          <p:cNvPr id="4" name="Elbow Connector 12">
            <a:extLst>
              <a:ext uri="{FF2B5EF4-FFF2-40B4-BE49-F238E27FC236}">
                <a16:creationId xmlns:a16="http://schemas.microsoft.com/office/drawing/2014/main" id="{51A9C413-29BF-48C2-998E-70B1545CA89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139950" y="2434600"/>
            <a:ext cx="304800" cy="30480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5" name="Freeform 14">
            <a:extLst>
              <a:ext uri="{FF2B5EF4-FFF2-40B4-BE49-F238E27FC236}">
                <a16:creationId xmlns:a16="http://schemas.microsoft.com/office/drawing/2014/main" id="{DC4324BC-48F6-4E3B-A44A-1ED6E70D2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6544" y="2933387"/>
            <a:ext cx="3113088" cy="1173163"/>
          </a:xfrm>
          <a:custGeom>
            <a:avLst/>
            <a:gdLst>
              <a:gd name="T0" fmla="*/ 682388 w 3111690"/>
              <a:gd name="T1" fmla="*/ 0 h 1173708"/>
              <a:gd name="T2" fmla="*/ 682388 w 3111690"/>
              <a:gd name="T3" fmla="*/ 341194 h 1173708"/>
              <a:gd name="T4" fmla="*/ 3111690 w 3111690"/>
              <a:gd name="T5" fmla="*/ 327546 h 1173708"/>
              <a:gd name="T6" fmla="*/ 3111690 w 3111690"/>
              <a:gd name="T7" fmla="*/ 1146412 h 1173708"/>
              <a:gd name="T8" fmla="*/ 0 w 3111690"/>
              <a:gd name="T9" fmla="*/ 1173708 h 11737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11690"/>
              <a:gd name="T16" fmla="*/ 0 h 1173708"/>
              <a:gd name="T17" fmla="*/ 3111690 w 3111690"/>
              <a:gd name="T18" fmla="*/ 1173708 h 11737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11690" h="1173708">
                <a:moveTo>
                  <a:pt x="682388" y="0"/>
                </a:moveTo>
                <a:lnTo>
                  <a:pt x="682388" y="341194"/>
                </a:lnTo>
                <a:lnTo>
                  <a:pt x="3111690" y="327546"/>
                </a:lnTo>
                <a:lnTo>
                  <a:pt x="3111690" y="1146412"/>
                </a:lnTo>
                <a:lnTo>
                  <a:pt x="0" y="1173708"/>
                </a:lnTo>
              </a:path>
            </a:pathLst>
          </a:cu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sz="1800" b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1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WHILE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646238"/>
            <a:ext cx="10515600" cy="4144963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err="1"/>
              <a:t>Bentuk</a:t>
            </a:r>
            <a:r>
              <a:rPr lang="en-US" sz="3600" dirty="0"/>
              <a:t> </a:t>
            </a:r>
            <a:r>
              <a:rPr lang="en-US" sz="3600" dirty="0" err="1"/>
              <a:t>umum</a:t>
            </a:r>
            <a:r>
              <a:rPr lang="en-US" sz="3600" dirty="0"/>
              <a:t> </a:t>
            </a:r>
            <a:r>
              <a:rPr lang="en-US" sz="3600" dirty="0" err="1"/>
              <a:t>struktur</a:t>
            </a:r>
            <a:r>
              <a:rPr lang="en-US" sz="3600" dirty="0"/>
              <a:t> WHILE: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	</a:t>
            </a:r>
            <a:r>
              <a:rPr lang="en-US" sz="3200" b="0" dirty="0" err="1">
                <a:solidFill>
                  <a:srgbClr val="0070C0"/>
                </a:solidFill>
                <a:latin typeface="Tahoma" panose="020B0604030504040204" pitchFamily="34" charset="0"/>
              </a:rPr>
              <a:t>inisialisasi</a:t>
            </a: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Tahoma" panose="020B0604030504040204" pitchFamily="34" charset="0"/>
              </a:rPr>
              <a:t>	while</a:t>
            </a: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(&lt;</a:t>
            </a:r>
            <a:r>
              <a:rPr lang="en-US" sz="3200" b="0" dirty="0" err="1">
                <a:solidFill>
                  <a:srgbClr val="0070C0"/>
                </a:solidFill>
                <a:latin typeface="Tahoma" panose="020B0604030504040204" pitchFamily="34" charset="0"/>
              </a:rPr>
              <a:t>ekspresi</a:t>
            </a: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&gt;)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	{</a:t>
            </a:r>
            <a:endParaRPr lang="en-US" sz="3200" b="0" dirty="0">
              <a:solidFill>
                <a:srgbClr val="0070C0"/>
              </a:solidFill>
              <a:latin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		aksi1;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		aksi2;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	}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	</a:t>
            </a:r>
            <a:r>
              <a:rPr lang="en-US" sz="3200" b="0" dirty="0" err="1">
                <a:solidFill>
                  <a:srgbClr val="0070C0"/>
                </a:solidFill>
                <a:latin typeface="Tahoma" panose="020B0604030504040204" pitchFamily="34" charset="0"/>
              </a:rPr>
              <a:t>terminasi</a:t>
            </a:r>
            <a:r>
              <a:rPr lang="en-US" sz="3200" b="0" dirty="0">
                <a:solidFill>
                  <a:srgbClr val="0070C0"/>
                </a:solidFill>
                <a:latin typeface="Tahoma" panose="020B0604030504040204" pitchFamily="34" charset="0"/>
              </a:rPr>
              <a:t>;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470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WHILE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646238"/>
            <a:ext cx="10515600" cy="414496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sz="3200" dirty="0" err="1"/>
              <a:t>Beberapa</a:t>
            </a:r>
            <a:r>
              <a:rPr lang="en-US" sz="3200" dirty="0"/>
              <a:t> </a:t>
            </a:r>
            <a:r>
              <a:rPr lang="en-US" sz="3200" dirty="0" err="1"/>
              <a:t>hal</a:t>
            </a:r>
            <a:r>
              <a:rPr lang="en-US" sz="3200" dirty="0"/>
              <a:t> yang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diperhatikan</a:t>
            </a:r>
            <a:r>
              <a:rPr lang="en-US" sz="3200" dirty="0"/>
              <a:t>:</a:t>
            </a:r>
          </a:p>
          <a:p>
            <a:pPr algn="just"/>
            <a:r>
              <a:rPr lang="en-US" sz="3200" b="1" dirty="0" err="1">
                <a:solidFill>
                  <a:srgbClr val="B331A0"/>
                </a:solidFill>
              </a:rPr>
              <a:t>Aksi</a:t>
            </a:r>
            <a:r>
              <a:rPr lang="en-US" sz="3200" b="1" dirty="0">
                <a:solidFill>
                  <a:srgbClr val="B331A0"/>
                </a:solidFill>
              </a:rPr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runtunan</a:t>
            </a:r>
            <a:r>
              <a:rPr lang="en-US" sz="3200" dirty="0"/>
              <a:t> </a:t>
            </a:r>
            <a:r>
              <a:rPr lang="en-US" sz="3200" dirty="0" err="1"/>
              <a:t>aksi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dilaksanakan</a:t>
            </a:r>
            <a:r>
              <a:rPr lang="en-US" sz="3200" dirty="0"/>
              <a:t> </a:t>
            </a:r>
            <a:r>
              <a:rPr lang="en-US" sz="3200" dirty="0" err="1"/>
              <a:t>berulang</a:t>
            </a:r>
            <a:r>
              <a:rPr lang="en-US" sz="3200" dirty="0"/>
              <a:t> kali </a:t>
            </a:r>
            <a:r>
              <a:rPr lang="en-US" sz="3200" dirty="0" err="1"/>
              <a:t>selama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B331A0"/>
                </a:solidFill>
              </a:rPr>
              <a:t>&lt;</a:t>
            </a:r>
            <a:r>
              <a:rPr lang="en-US" sz="3200" b="1" dirty="0" err="1">
                <a:solidFill>
                  <a:srgbClr val="B331A0"/>
                </a:solidFill>
              </a:rPr>
              <a:t>ekspresi</a:t>
            </a:r>
            <a:r>
              <a:rPr lang="en-US" sz="3200" b="1" dirty="0">
                <a:solidFill>
                  <a:srgbClr val="B331A0"/>
                </a:solidFill>
              </a:rPr>
              <a:t>&gt; </a:t>
            </a:r>
            <a:r>
              <a:rPr lang="en-US" sz="3200" dirty="0" err="1"/>
              <a:t>bernilai</a:t>
            </a:r>
            <a:r>
              <a:rPr lang="en-US" sz="3200" dirty="0"/>
              <a:t> </a:t>
            </a:r>
            <a:r>
              <a:rPr lang="en-US" sz="3200" b="1" dirty="0"/>
              <a:t>true</a:t>
            </a:r>
            <a:r>
              <a:rPr lang="en-US" sz="3200" dirty="0"/>
              <a:t>. Jika </a:t>
            </a:r>
            <a:r>
              <a:rPr lang="en-US" sz="3200" dirty="0" err="1"/>
              <a:t>kondisi</a:t>
            </a:r>
            <a:r>
              <a:rPr lang="en-US" sz="3200" dirty="0"/>
              <a:t> </a:t>
            </a:r>
            <a:r>
              <a:rPr lang="en-US" sz="3200" dirty="0" err="1"/>
              <a:t>bernilai</a:t>
            </a:r>
            <a:r>
              <a:rPr lang="en-US" sz="3200" dirty="0"/>
              <a:t> </a:t>
            </a:r>
            <a:r>
              <a:rPr lang="en-US" sz="3200" b="1" dirty="0"/>
              <a:t>false</a:t>
            </a:r>
            <a:r>
              <a:rPr lang="en-US" sz="3200" dirty="0"/>
              <a:t>, badan </a:t>
            </a:r>
            <a:r>
              <a:rPr lang="en-US" sz="3200" dirty="0" err="1"/>
              <a:t>perulangan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dilaksanakan</a:t>
            </a:r>
            <a:r>
              <a:rPr lang="en-US" sz="3200" dirty="0"/>
              <a:t> yang </a:t>
            </a:r>
            <a:r>
              <a:rPr lang="en-US" sz="3200" dirty="0" err="1"/>
              <a:t>artinya</a:t>
            </a:r>
            <a:r>
              <a:rPr lang="en-US" sz="3200" dirty="0"/>
              <a:t> </a:t>
            </a:r>
            <a:r>
              <a:rPr lang="en-US" sz="3200" dirty="0" err="1"/>
              <a:t>perulangan</a:t>
            </a:r>
            <a:r>
              <a:rPr lang="en-US" sz="3200" dirty="0"/>
              <a:t> </a:t>
            </a:r>
            <a:r>
              <a:rPr lang="en-US" sz="3200" dirty="0" err="1"/>
              <a:t>selesai</a:t>
            </a:r>
            <a:r>
              <a:rPr lang="en-US" sz="3200" dirty="0"/>
              <a:t>.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sz="3200" dirty="0"/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6980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WHILE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023361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err="1"/>
              <a:t>Contoh</a:t>
            </a:r>
            <a:r>
              <a:rPr lang="en-US" sz="3200" dirty="0"/>
              <a:t>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B331A0"/>
                </a:solidFill>
                <a:latin typeface="Tahoma" panose="020B0604030504040204" pitchFamily="34" charset="0"/>
              </a:rPr>
              <a:t>	/* </a:t>
            </a:r>
            <a:r>
              <a:rPr lang="en-US" sz="2800" b="0" dirty="0" err="1">
                <a:solidFill>
                  <a:srgbClr val="B331A0"/>
                </a:solidFill>
                <a:latin typeface="Tahoma" panose="020B0604030504040204" pitchFamily="34" charset="0"/>
              </a:rPr>
              <a:t>mencetak</a:t>
            </a:r>
            <a:r>
              <a:rPr lang="en-US" sz="2800" b="0" dirty="0">
                <a:solidFill>
                  <a:srgbClr val="B331A0"/>
                </a:solidFill>
                <a:latin typeface="Tahoma" panose="020B0604030504040204" pitchFamily="34" charset="0"/>
              </a:rPr>
              <a:t> kata ‘Halo’ </a:t>
            </a:r>
            <a:r>
              <a:rPr lang="en-US" sz="2800" b="0" dirty="0" err="1">
                <a:solidFill>
                  <a:srgbClr val="B331A0"/>
                </a:solidFill>
                <a:latin typeface="Tahoma" panose="020B0604030504040204" pitchFamily="34" charset="0"/>
              </a:rPr>
              <a:t>sebanyak</a:t>
            </a:r>
            <a:r>
              <a:rPr lang="en-US" sz="2800" b="0" dirty="0">
                <a:solidFill>
                  <a:srgbClr val="B331A0"/>
                </a:solidFill>
                <a:latin typeface="Tahoma" panose="020B0604030504040204" pitchFamily="34" charset="0"/>
              </a:rPr>
              <a:t> 10 kali */</a:t>
            </a:r>
          </a:p>
          <a:p>
            <a:pPr marL="0" indent="0">
              <a:buNone/>
            </a:pPr>
            <a:endParaRPr lang="en-US" sz="2800" b="0" dirty="0">
              <a:solidFill>
                <a:srgbClr val="B331A0"/>
              </a:solidFill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	int </a:t>
            </a:r>
            <a:r>
              <a:rPr lang="en-US" sz="2800" b="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;</a:t>
            </a:r>
          </a:p>
          <a:p>
            <a:pPr marL="0" indent="0">
              <a:buNone/>
            </a:pPr>
            <a:endParaRPr lang="en-US" sz="2800" b="0" dirty="0">
              <a:solidFill>
                <a:srgbClr val="0070C0"/>
              </a:solidFill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	</a:t>
            </a:r>
            <a:r>
              <a:rPr lang="en-US" sz="2800" b="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=</a:t>
            </a:r>
            <a:r>
              <a:rPr lang="id-ID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0</a:t>
            </a: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	while(</a:t>
            </a:r>
            <a:r>
              <a:rPr lang="en-US" sz="2800" b="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&lt;10)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	{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    		</a:t>
            </a:r>
            <a:r>
              <a:rPr lang="en-US" sz="2800" b="0" dirty="0" err="1">
                <a:solidFill>
                  <a:srgbClr val="0070C0"/>
                </a:solidFill>
                <a:latin typeface="Tahoma" panose="020B0604030504040204" pitchFamily="34" charset="0"/>
              </a:rPr>
              <a:t>printf</a:t>
            </a: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(“Halo\n”);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    		</a:t>
            </a:r>
            <a:r>
              <a:rPr lang="en-US" sz="2800" b="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sz="2800" b="0" dirty="0">
                <a:solidFill>
                  <a:srgbClr val="0070C0"/>
                </a:solidFill>
                <a:latin typeface="Tahoma" panose="020B0604030504040204" pitchFamily="34" charset="0"/>
              </a:rPr>
              <a:t>++;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0070C0"/>
                </a:solidFill>
                <a:latin typeface="Tahoma" panose="020B0604030504040204" pitchFamily="34" charset="0"/>
              </a:rPr>
              <a:t>	}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316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Perulangan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 err="1"/>
              <a:t>Struktur</a:t>
            </a:r>
            <a:r>
              <a:rPr lang="en-US" sz="2400" dirty="0"/>
              <a:t> </a:t>
            </a:r>
            <a:r>
              <a:rPr lang="en-US" sz="2400" dirty="0" err="1"/>
              <a:t>perulangan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umum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:</a:t>
            </a:r>
          </a:p>
          <a:p>
            <a:pPr>
              <a:lnSpc>
                <a:spcPct val="80000"/>
              </a:lnSpc>
            </a:pPr>
            <a:r>
              <a:rPr lang="en-US" sz="2400" b="1" i="1" dirty="0" err="1"/>
              <a:t>Kondisi</a:t>
            </a:r>
            <a:r>
              <a:rPr lang="en-US" sz="2400" b="1" i="1" dirty="0"/>
              <a:t> </a:t>
            </a:r>
            <a:r>
              <a:rPr lang="en-US" sz="2400" b="1" i="1" dirty="0" err="1"/>
              <a:t>perulangan</a:t>
            </a:r>
            <a:endParaRPr lang="en-US" sz="2400" b="1" i="1" dirty="0"/>
          </a:p>
          <a:p>
            <a:pPr lvl="1">
              <a:lnSpc>
                <a:spcPct val="80000"/>
              </a:lnSpc>
            </a:pPr>
            <a:r>
              <a:rPr lang="en-US" sz="2000" dirty="0" err="1"/>
              <a:t>Ekspresi</a:t>
            </a:r>
            <a:r>
              <a:rPr lang="en-US" sz="2000" dirty="0"/>
              <a:t> </a:t>
            </a:r>
            <a:r>
              <a:rPr lang="en-US" sz="2000" dirty="0" err="1"/>
              <a:t>boolean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dipenuhi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melaksanakan</a:t>
            </a:r>
            <a:r>
              <a:rPr lang="en-US" sz="2000" dirty="0"/>
              <a:t> </a:t>
            </a:r>
            <a:r>
              <a:rPr lang="en-US" sz="2000" dirty="0" err="1"/>
              <a:t>perulangan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b="1" i="1" dirty="0"/>
              <a:t>Badan </a:t>
            </a:r>
            <a:r>
              <a:rPr lang="en-US" sz="2400" b="1" i="1" dirty="0" err="1"/>
              <a:t>perulangan</a:t>
            </a:r>
            <a:endParaRPr lang="en-US" sz="2400" b="1" i="1" dirty="0"/>
          </a:p>
          <a:p>
            <a:pPr lvl="1">
              <a:lnSpc>
                <a:spcPct val="80000"/>
              </a:lnSpc>
            </a:pPr>
            <a:r>
              <a:rPr lang="en-US" sz="2000" dirty="0"/>
              <a:t>Bagian </a:t>
            </a:r>
            <a:r>
              <a:rPr lang="en-US" sz="2000" dirty="0" err="1"/>
              <a:t>algoritma</a:t>
            </a:r>
            <a:r>
              <a:rPr lang="en-US" sz="2000" dirty="0"/>
              <a:t> yang </a:t>
            </a:r>
            <a:r>
              <a:rPr lang="en-US" sz="2000" dirty="0" err="1"/>
              <a:t>diulang</a:t>
            </a:r>
            <a:endParaRPr lang="id-ID" sz="20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 err="1"/>
              <a:t>Struktur</a:t>
            </a:r>
            <a:r>
              <a:rPr lang="en-US" sz="2400" dirty="0"/>
              <a:t> </a:t>
            </a:r>
            <a:r>
              <a:rPr lang="en-US" sz="2400" dirty="0" err="1"/>
              <a:t>perulangan</a:t>
            </a:r>
            <a:r>
              <a:rPr lang="en-US" sz="2400" dirty="0"/>
              <a:t> </a:t>
            </a:r>
            <a:r>
              <a:rPr lang="en-US" sz="2400" dirty="0" err="1"/>
              <a:t>disertai</a:t>
            </a:r>
            <a:r>
              <a:rPr lang="en-US" sz="2400" dirty="0"/>
              <a:t> pula:</a:t>
            </a:r>
          </a:p>
          <a:p>
            <a:pPr>
              <a:lnSpc>
                <a:spcPct val="80000"/>
              </a:lnSpc>
            </a:pPr>
            <a:r>
              <a:rPr lang="en-US" sz="2400" b="1" i="1" dirty="0" err="1"/>
              <a:t>Inisialisasi</a:t>
            </a:r>
            <a:endParaRPr lang="en-US" sz="2400" b="1" i="1" dirty="0"/>
          </a:p>
          <a:p>
            <a:pPr lvl="1">
              <a:lnSpc>
                <a:spcPct val="80000"/>
              </a:lnSpc>
            </a:pPr>
            <a:r>
              <a:rPr lang="en-US" sz="2000" dirty="0" err="1"/>
              <a:t>Aksi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perulangan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pertama</a:t>
            </a:r>
            <a:r>
              <a:rPr lang="en-US" sz="2000" dirty="0"/>
              <a:t> kali</a:t>
            </a:r>
          </a:p>
          <a:p>
            <a:pPr>
              <a:lnSpc>
                <a:spcPct val="80000"/>
              </a:lnSpc>
            </a:pPr>
            <a:r>
              <a:rPr lang="id-ID" sz="2400" b="1" i="1" dirty="0"/>
              <a:t>T</a:t>
            </a:r>
            <a:r>
              <a:rPr lang="en-US" sz="2400" b="1" i="1" dirty="0" err="1"/>
              <a:t>erminasi</a:t>
            </a:r>
            <a:endParaRPr lang="en-US" sz="2400" b="1" i="1" dirty="0"/>
          </a:p>
          <a:p>
            <a:pPr lvl="1">
              <a:lnSpc>
                <a:spcPct val="80000"/>
              </a:lnSpc>
            </a:pPr>
            <a:r>
              <a:rPr lang="en-US" sz="2000" dirty="0" err="1"/>
              <a:t>Aksi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perulangan</a:t>
            </a:r>
            <a:r>
              <a:rPr lang="en-US" sz="2000" dirty="0"/>
              <a:t> </a:t>
            </a:r>
            <a:r>
              <a:rPr lang="en-US" sz="2000" dirty="0" err="1"/>
              <a:t>selesai</a:t>
            </a:r>
            <a:r>
              <a:rPr lang="en-US" sz="2000" dirty="0"/>
              <a:t> </a:t>
            </a:r>
            <a:r>
              <a:rPr lang="en-US" sz="2000" dirty="0" err="1"/>
              <a:t>dilaksanakan</a:t>
            </a:r>
            <a:endParaRPr lang="en-US" sz="20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4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358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WHILE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0233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sz="2800" dirty="0"/>
              <a:t>Hal </a:t>
            </a:r>
            <a:r>
              <a:rPr lang="en-US" sz="2800" dirty="0" err="1"/>
              <a:t>penting</a:t>
            </a:r>
            <a:r>
              <a:rPr lang="en-US" sz="2800" dirty="0"/>
              <a:t> yang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boleh</a:t>
            </a:r>
            <a:r>
              <a:rPr lang="en-US" sz="2800" dirty="0"/>
              <a:t> </a:t>
            </a:r>
            <a:r>
              <a:rPr lang="en-US" sz="2800" dirty="0" err="1"/>
              <a:t>dilupakan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program </a:t>
            </a:r>
            <a:r>
              <a:rPr lang="en-US" sz="2800" dirty="0" err="1"/>
              <a:t>contoh</a:t>
            </a:r>
            <a:r>
              <a:rPr lang="en-US" sz="2800" dirty="0"/>
              <a:t>:</a:t>
            </a:r>
          </a:p>
          <a:p>
            <a:r>
              <a:rPr lang="en-US" sz="2800" dirty="0" err="1"/>
              <a:t>Melupakan</a:t>
            </a:r>
            <a:r>
              <a:rPr lang="en-US" sz="2800" dirty="0"/>
              <a:t> </a:t>
            </a:r>
            <a:r>
              <a:rPr lang="en-US" sz="2800" dirty="0" err="1"/>
              <a:t>inisialisasi</a:t>
            </a:r>
            <a:r>
              <a:rPr lang="en-US" sz="2800" dirty="0"/>
              <a:t>: </a:t>
            </a:r>
            <a:r>
              <a:rPr lang="en-US" sz="2800" dirty="0" err="1">
                <a:solidFill>
                  <a:srgbClr val="0070C0"/>
                </a:solidFill>
              </a:rPr>
              <a:t>i</a:t>
            </a:r>
            <a:r>
              <a:rPr lang="en-US" sz="2800" dirty="0">
                <a:solidFill>
                  <a:srgbClr val="0070C0"/>
                </a:solidFill>
              </a:rPr>
              <a:t>=</a:t>
            </a:r>
            <a:r>
              <a:rPr lang="id-ID" sz="2800" dirty="0">
                <a:solidFill>
                  <a:srgbClr val="0070C0"/>
                </a:solidFill>
              </a:rPr>
              <a:t>0</a:t>
            </a:r>
            <a:r>
              <a:rPr lang="en-US" sz="2800" dirty="0">
                <a:solidFill>
                  <a:srgbClr val="B331A0"/>
                </a:solidFill>
              </a:rPr>
              <a:t>;</a:t>
            </a:r>
          </a:p>
          <a:p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menuliskan</a:t>
            </a:r>
            <a:r>
              <a:rPr lang="en-US" sz="2800" dirty="0"/>
              <a:t> </a:t>
            </a:r>
            <a:r>
              <a:rPr lang="en-US" sz="2800" dirty="0" err="1"/>
              <a:t>instruksi</a:t>
            </a:r>
            <a:r>
              <a:rPr lang="en-US" sz="2800" dirty="0"/>
              <a:t> yang </a:t>
            </a:r>
            <a:r>
              <a:rPr lang="en-US" sz="2800" dirty="0" err="1"/>
              <a:t>mengubah</a:t>
            </a:r>
            <a:r>
              <a:rPr lang="en-US" sz="2800" dirty="0"/>
              <a:t> </a:t>
            </a:r>
            <a:r>
              <a:rPr lang="en-US" sz="2800" dirty="0" err="1"/>
              <a:t>kondisi</a:t>
            </a:r>
            <a:r>
              <a:rPr lang="en-US" sz="2800" dirty="0"/>
              <a:t>: </a:t>
            </a:r>
            <a:r>
              <a:rPr lang="en-US" sz="2800" dirty="0" err="1">
                <a:solidFill>
                  <a:srgbClr val="0070C0"/>
                </a:solidFill>
              </a:rPr>
              <a:t>i</a:t>
            </a:r>
            <a:r>
              <a:rPr lang="en-US" sz="2800" dirty="0">
                <a:solidFill>
                  <a:srgbClr val="0070C0"/>
                </a:solidFill>
              </a:rPr>
              <a:t>++;</a:t>
            </a:r>
            <a:endParaRPr lang="en-US" sz="28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endParaRPr lang="en-US" sz="2800" dirty="0">
              <a:solidFill>
                <a:srgbClr val="B331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29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DO-WHILE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023361"/>
          </a:xfrm>
        </p:spPr>
        <p:txBody>
          <a:bodyPr>
            <a:normAutofit/>
          </a:bodyPr>
          <a:lstStyle/>
          <a:p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dirty="0" err="1"/>
              <a:t>umum</a:t>
            </a:r>
            <a:r>
              <a:rPr lang="en-US" sz="2800" dirty="0"/>
              <a:t>:</a:t>
            </a:r>
          </a:p>
          <a:p>
            <a:endParaRPr lang="en-US" sz="2800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79389609-8218-4EB0-9BA4-F19338629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64" y="2256026"/>
            <a:ext cx="316638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b="0" dirty="0" err="1">
                <a:solidFill>
                  <a:srgbClr val="0070C0"/>
                </a:solidFill>
                <a:latin typeface="Tahoma" panose="020B0604030504040204" pitchFamily="34" charset="0"/>
              </a:rPr>
              <a:t>inisialisasi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;</a:t>
            </a:r>
          </a:p>
          <a:p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</a:rPr>
              <a:t>do</a:t>
            </a:r>
          </a:p>
          <a:p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{</a:t>
            </a:r>
            <a:endParaRPr lang="en-US" b="0" dirty="0">
              <a:solidFill>
                <a:srgbClr val="0070C0"/>
              </a:solidFill>
              <a:latin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	aksi1;</a:t>
            </a:r>
          </a:p>
          <a:p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	aksi2;</a:t>
            </a:r>
          </a:p>
          <a:p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} </a:t>
            </a:r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</a:rPr>
              <a:t>while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(&lt;</a:t>
            </a:r>
            <a:r>
              <a:rPr lang="en-US" b="0" dirty="0" err="1">
                <a:solidFill>
                  <a:srgbClr val="0070C0"/>
                </a:solidFill>
                <a:latin typeface="Tahoma" panose="020B0604030504040204" pitchFamily="34" charset="0"/>
              </a:rPr>
              <a:t>ekspresi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&gt;);</a:t>
            </a:r>
          </a:p>
          <a:p>
            <a:r>
              <a:rPr lang="en-US" b="0" dirty="0" err="1">
                <a:solidFill>
                  <a:srgbClr val="0070C0"/>
                </a:solidFill>
                <a:latin typeface="Tahoma" panose="020B0604030504040204" pitchFamily="34" charset="0"/>
              </a:rPr>
              <a:t>terminasi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;</a:t>
            </a:r>
          </a:p>
          <a:p>
            <a:endParaRPr lang="en-US" b="0" dirty="0">
              <a:solidFill>
                <a:srgbClr val="0070C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05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DO-WHILE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02336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hal</a:t>
            </a:r>
            <a:r>
              <a:rPr lang="en-US" sz="2800" dirty="0"/>
              <a:t> yang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diperhatikan</a:t>
            </a:r>
            <a:r>
              <a:rPr lang="en-US" sz="2800" dirty="0"/>
              <a:t>:</a:t>
            </a:r>
          </a:p>
          <a:p>
            <a:pPr algn="just"/>
            <a:r>
              <a:rPr lang="en-US" sz="2800" b="1" dirty="0" err="1">
                <a:solidFill>
                  <a:srgbClr val="B331A0"/>
                </a:solidFill>
              </a:rPr>
              <a:t>Aksi</a:t>
            </a:r>
            <a:r>
              <a:rPr lang="en-US" sz="2800" dirty="0"/>
              <a:t> di </a:t>
            </a:r>
            <a:r>
              <a:rPr lang="en-US" sz="2800" dirty="0" err="1"/>
              <a:t>dalam</a:t>
            </a:r>
            <a:r>
              <a:rPr lang="en-US" sz="2800" dirty="0"/>
              <a:t> badan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diulang</a:t>
            </a:r>
            <a:r>
              <a:rPr lang="en-US" sz="2800" dirty="0"/>
              <a:t> </a:t>
            </a:r>
            <a:r>
              <a:rPr lang="en-US" sz="2800" dirty="0" err="1"/>
              <a:t>sampai</a:t>
            </a:r>
            <a:r>
              <a:rPr lang="en-US" sz="2800" dirty="0"/>
              <a:t> </a:t>
            </a:r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boolean</a:t>
            </a:r>
            <a:r>
              <a:rPr lang="en-US" sz="2800" dirty="0"/>
              <a:t> </a:t>
            </a:r>
            <a:r>
              <a:rPr lang="en-US" sz="2800" dirty="0" err="1"/>
              <a:t>bernilai</a:t>
            </a:r>
            <a:r>
              <a:rPr lang="en-US" sz="2800" dirty="0"/>
              <a:t> </a:t>
            </a:r>
            <a:r>
              <a:rPr lang="en-US" sz="2800" b="1" dirty="0"/>
              <a:t>false</a:t>
            </a:r>
            <a:r>
              <a:rPr lang="en-US" sz="2800" dirty="0"/>
              <a:t>. Jika </a:t>
            </a:r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boolean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b="1" dirty="0"/>
              <a:t>true</a:t>
            </a:r>
            <a:r>
              <a:rPr lang="en-US" sz="2800" dirty="0"/>
              <a:t>, </a:t>
            </a:r>
            <a:r>
              <a:rPr lang="en-US" sz="2800" dirty="0" err="1"/>
              <a:t>perulangan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terus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.</a:t>
            </a:r>
          </a:p>
          <a:p>
            <a:pPr algn="just"/>
            <a:r>
              <a:rPr lang="en-US" sz="2800" dirty="0"/>
              <a:t>Karena proses </a:t>
            </a:r>
            <a:r>
              <a:rPr lang="en-US" sz="2800" dirty="0" err="1"/>
              <a:t>perulangan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berhenti</a:t>
            </a:r>
            <a:r>
              <a:rPr lang="en-US" sz="2800" dirty="0"/>
              <a:t>, </a:t>
            </a:r>
            <a:r>
              <a:rPr lang="en-US" sz="2800" dirty="0" err="1"/>
              <a:t>maka</a:t>
            </a:r>
            <a:r>
              <a:rPr lang="en-US" sz="2800" dirty="0"/>
              <a:t> di </a:t>
            </a:r>
            <a:r>
              <a:rPr lang="en-US" sz="2800" dirty="0" err="1"/>
              <a:t>dalam</a:t>
            </a:r>
            <a:r>
              <a:rPr lang="en-US" sz="2800" dirty="0"/>
              <a:t> badan </a:t>
            </a:r>
            <a:r>
              <a:rPr lang="en-US" sz="2800" dirty="0" err="1"/>
              <a:t>perulangan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B331A0"/>
                </a:solidFill>
              </a:rPr>
              <a:t>aksi</a:t>
            </a:r>
            <a:r>
              <a:rPr lang="en-US" sz="2800" dirty="0"/>
              <a:t> yang </a:t>
            </a:r>
            <a:r>
              <a:rPr lang="en-US" sz="2800" dirty="0" err="1"/>
              <a:t>mengubah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peubah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B331A0"/>
                </a:solidFill>
              </a:rPr>
              <a:t>&lt;</a:t>
            </a:r>
            <a:r>
              <a:rPr lang="en-US" sz="2800" b="1" dirty="0" err="1">
                <a:solidFill>
                  <a:srgbClr val="B331A0"/>
                </a:solidFill>
              </a:rPr>
              <a:t>ekspresi</a:t>
            </a:r>
            <a:r>
              <a:rPr lang="en-US" sz="2800" b="1" dirty="0">
                <a:solidFill>
                  <a:srgbClr val="B331A0"/>
                </a:solidFill>
              </a:rPr>
              <a:t>&gt;</a:t>
            </a:r>
            <a:r>
              <a:rPr lang="en-US" sz="2800" dirty="0"/>
              <a:t>.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140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927F-1E5F-904D-5941-4D191A14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C0BD5-979F-C49F-5192-748BF40CD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5" y="2293703"/>
            <a:ext cx="12081669" cy="2441925"/>
          </a:xfrm>
        </p:spPr>
      </p:pic>
    </p:spTree>
    <p:extLst>
      <p:ext uri="{BB962C8B-B14F-4D97-AF65-F5344CB8AC3E}">
        <p14:creationId xmlns:p14="http://schemas.microsoft.com/office/powerpoint/2010/main" val="179587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DO-WHILE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023361"/>
          </a:xfrm>
        </p:spPr>
        <p:txBody>
          <a:bodyPr>
            <a:normAutofit/>
          </a:bodyPr>
          <a:lstStyle/>
          <a:p>
            <a:r>
              <a:rPr lang="en-US" sz="2800" dirty="0" err="1"/>
              <a:t>Contoh</a:t>
            </a:r>
            <a:r>
              <a:rPr lang="en-US" sz="2800" dirty="0"/>
              <a:t>: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DAE95-9592-447A-9A64-9BBEE32595E9}"/>
              </a:ext>
            </a:extLst>
          </p:cNvPr>
          <p:cNvSpPr txBox="1"/>
          <p:nvPr/>
        </p:nvSpPr>
        <p:spPr>
          <a:xfrm>
            <a:off x="1706880" y="2332970"/>
            <a:ext cx="6096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B331A0"/>
                </a:solidFill>
                <a:latin typeface="Tahoma" panose="020B0604030504040204" pitchFamily="34" charset="0"/>
              </a:rPr>
              <a:t>/* </a:t>
            </a:r>
            <a:r>
              <a:rPr lang="en-US" b="0" dirty="0" err="1">
                <a:solidFill>
                  <a:srgbClr val="B331A0"/>
                </a:solidFill>
                <a:latin typeface="Tahoma" panose="020B0604030504040204" pitchFamily="34" charset="0"/>
              </a:rPr>
              <a:t>mencetak</a:t>
            </a:r>
            <a:r>
              <a:rPr lang="en-US" b="0" dirty="0">
                <a:solidFill>
                  <a:srgbClr val="B331A0"/>
                </a:solidFill>
                <a:latin typeface="Tahoma" panose="020B0604030504040204" pitchFamily="34" charset="0"/>
              </a:rPr>
              <a:t> kata ‘Halo’ </a:t>
            </a:r>
            <a:r>
              <a:rPr lang="en-US" b="0" dirty="0" err="1">
                <a:solidFill>
                  <a:srgbClr val="B331A0"/>
                </a:solidFill>
                <a:latin typeface="Tahoma" panose="020B0604030504040204" pitchFamily="34" charset="0"/>
              </a:rPr>
              <a:t>sebanyak</a:t>
            </a:r>
            <a:r>
              <a:rPr lang="en-US" b="0" dirty="0">
                <a:solidFill>
                  <a:srgbClr val="B331A0"/>
                </a:solidFill>
                <a:latin typeface="Tahoma" panose="020B0604030504040204" pitchFamily="34" charset="0"/>
              </a:rPr>
              <a:t> 10 kali */</a:t>
            </a:r>
          </a:p>
          <a:p>
            <a:endParaRPr lang="en-US" b="0" dirty="0">
              <a:solidFill>
                <a:srgbClr val="B331A0"/>
              </a:solidFill>
              <a:latin typeface="Tahoma" panose="020B0604030504040204" pitchFamily="34" charset="0"/>
            </a:endParaRPr>
          </a:p>
          <a:p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int </a:t>
            </a:r>
            <a:r>
              <a:rPr lang="en-US" b="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;</a:t>
            </a:r>
          </a:p>
          <a:p>
            <a:endParaRPr lang="en-US" b="0" dirty="0">
              <a:solidFill>
                <a:srgbClr val="0070C0"/>
              </a:solidFill>
              <a:latin typeface="Tahoma" panose="020B0604030504040204" pitchFamily="34" charset="0"/>
            </a:endParaRPr>
          </a:p>
          <a:p>
            <a:r>
              <a:rPr lang="en-US" b="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=1;</a:t>
            </a:r>
          </a:p>
          <a:p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do</a:t>
            </a:r>
          </a:p>
          <a:p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{</a:t>
            </a:r>
          </a:p>
          <a:p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     </a:t>
            </a:r>
            <a:r>
              <a:rPr lang="en-US" b="0" dirty="0" err="1">
                <a:solidFill>
                  <a:srgbClr val="0070C0"/>
                </a:solidFill>
                <a:latin typeface="Tahoma" panose="020B0604030504040204" pitchFamily="34" charset="0"/>
              </a:rPr>
              <a:t>printf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(“Halo\n”);</a:t>
            </a:r>
          </a:p>
          <a:p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     </a:t>
            </a:r>
            <a:r>
              <a:rPr lang="en-US" b="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++;</a:t>
            </a:r>
          </a:p>
          <a:p>
            <a:r>
              <a:rPr lang="en-US" sz="2000" b="0" dirty="0">
                <a:solidFill>
                  <a:srgbClr val="0070C0"/>
                </a:solidFill>
                <a:latin typeface="Tahoma" panose="020B0604030504040204" pitchFamily="34" charset="0"/>
              </a:rPr>
              <a:t>} 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while(</a:t>
            </a:r>
            <a:r>
              <a:rPr lang="en-US" b="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&lt;=10);</a:t>
            </a:r>
          </a:p>
        </p:txBody>
      </p:sp>
    </p:spTree>
    <p:extLst>
      <p:ext uri="{BB962C8B-B14F-4D97-AF65-F5344CB8AC3E}">
        <p14:creationId xmlns:p14="http://schemas.microsoft.com/office/powerpoint/2010/main" val="147465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WHILE </a:t>
            </a:r>
            <a:r>
              <a:rPr lang="en-US" sz="4400" dirty="0" err="1"/>
              <a:t>atau</a:t>
            </a:r>
            <a:r>
              <a:rPr lang="en-US" sz="4400" dirty="0"/>
              <a:t> </a:t>
            </a:r>
            <a:r>
              <a:rPr lang="en-US" sz="4800" dirty="0"/>
              <a:t>DO-WHILE</a:t>
            </a:r>
            <a:r>
              <a:rPr lang="id-ID" sz="4800" dirty="0"/>
              <a:t> 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767840"/>
            <a:ext cx="10515600" cy="4023361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2800" dirty="0" err="1"/>
              <a:t>Meskipun</a:t>
            </a:r>
            <a:r>
              <a:rPr lang="en-US" sz="2800" dirty="0"/>
              <a:t> </a:t>
            </a:r>
            <a:r>
              <a:rPr lang="en-US" sz="2800" dirty="0" err="1"/>
              <a:t>kadang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fungsi</a:t>
            </a:r>
            <a:r>
              <a:rPr lang="en-US" sz="2800" dirty="0"/>
              <a:t> yang </a:t>
            </a:r>
            <a:r>
              <a:rPr lang="en-US" sz="2800" dirty="0" err="1"/>
              <a:t>sama</a:t>
            </a:r>
            <a:r>
              <a:rPr lang="en-US" sz="2800" dirty="0"/>
              <a:t>, </a:t>
            </a:r>
            <a:r>
              <a:rPr lang="en-US" sz="2800" dirty="0" err="1"/>
              <a:t>ketiga</a:t>
            </a:r>
            <a:r>
              <a:rPr lang="en-US" sz="2800" dirty="0"/>
              <a:t> </a:t>
            </a:r>
            <a:r>
              <a:rPr lang="en-US" sz="2800" dirty="0" err="1"/>
              <a:t>struktur</a:t>
            </a:r>
            <a:r>
              <a:rPr lang="en-US" sz="2800" dirty="0"/>
              <a:t> </a:t>
            </a:r>
            <a:r>
              <a:rPr lang="en-US" sz="2800" dirty="0" err="1"/>
              <a:t>perulangan</a:t>
            </a:r>
            <a:r>
              <a:rPr lang="en-US" sz="2800" dirty="0"/>
              <a:t> </a:t>
            </a:r>
            <a:r>
              <a:rPr lang="en-US" sz="2800" dirty="0" err="1"/>
              <a:t>sebaiknya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kasus</a:t>
            </a:r>
            <a:r>
              <a:rPr lang="en-US" sz="2800" dirty="0"/>
              <a:t> yang </a:t>
            </a:r>
            <a:r>
              <a:rPr lang="en-US" sz="2800" dirty="0" err="1"/>
              <a:t>dihadapi</a:t>
            </a:r>
            <a:r>
              <a:rPr lang="en-US" sz="2800" dirty="0"/>
              <a:t>:</a:t>
            </a:r>
          </a:p>
          <a:p>
            <a:pPr lvl="1" algn="just">
              <a:lnSpc>
                <a:spcPct val="90000"/>
              </a:lnSpc>
            </a:pPr>
            <a:r>
              <a:rPr lang="id-ID" sz="2400" dirty="0"/>
              <a:t>Jika b</a:t>
            </a:r>
            <a:r>
              <a:rPr lang="en-US" sz="2400" dirty="0" err="1"/>
              <a:t>anyaknya</a:t>
            </a:r>
            <a:r>
              <a:rPr lang="en-US" sz="2400" dirty="0"/>
              <a:t> </a:t>
            </a:r>
            <a:r>
              <a:rPr lang="en-US" sz="2400" dirty="0" err="1"/>
              <a:t>perulangan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dipastikan</a:t>
            </a:r>
            <a:endParaRPr lang="en-US" sz="2400" dirty="0"/>
          </a:p>
          <a:p>
            <a:pPr lvl="1"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>
                <a:sym typeface="Wingdings" panose="05000000000000000000" pitchFamily="2" charset="2"/>
              </a:rPr>
              <a:t>	</a:t>
            </a:r>
            <a:r>
              <a:rPr lang="en-US" sz="2400" dirty="0" err="1">
                <a:sym typeface="Wingdings" panose="05000000000000000000" pitchFamily="2" charset="2"/>
              </a:rPr>
              <a:t>gunakan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struktur</a:t>
            </a:r>
            <a:r>
              <a:rPr lang="en-US" sz="2400" dirty="0">
                <a:sym typeface="Wingdings" panose="05000000000000000000" pitchFamily="2" charset="2"/>
              </a:rPr>
              <a:t> FOR</a:t>
            </a:r>
          </a:p>
          <a:p>
            <a:pPr lvl="1" algn="just">
              <a:lnSpc>
                <a:spcPct val="90000"/>
              </a:lnSpc>
            </a:pPr>
            <a:r>
              <a:rPr lang="id-ID" sz="2400" dirty="0">
                <a:sym typeface="Wingdings" panose="05000000000000000000" pitchFamily="2" charset="2"/>
              </a:rPr>
              <a:t>Jika p</a:t>
            </a:r>
            <a:r>
              <a:rPr lang="en-US" sz="2400" dirty="0" err="1">
                <a:sym typeface="Wingdings" panose="05000000000000000000" pitchFamily="2" charset="2"/>
              </a:rPr>
              <a:t>erulangan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dihentikan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jika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kondisi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tertentu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dipenuhi</a:t>
            </a:r>
            <a:endParaRPr lang="en-US" sz="2400" dirty="0">
              <a:sym typeface="Wingdings" panose="05000000000000000000" pitchFamily="2" charset="2"/>
            </a:endParaRPr>
          </a:p>
          <a:p>
            <a:pPr lvl="1"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dirty="0">
                <a:sym typeface="Wingdings" panose="05000000000000000000" pitchFamily="2" charset="2"/>
              </a:rPr>
              <a:t>	</a:t>
            </a:r>
            <a:r>
              <a:rPr lang="en-US" sz="2400" dirty="0" err="1">
                <a:sym typeface="Wingdings" panose="05000000000000000000" pitchFamily="2" charset="2"/>
              </a:rPr>
              <a:t>gunakan</a:t>
            </a:r>
            <a:r>
              <a:rPr lang="en-US" sz="2400" dirty="0">
                <a:sym typeface="Wingdings" panose="05000000000000000000" pitchFamily="2" charset="2"/>
              </a:rPr>
              <a:t> WHILE </a:t>
            </a:r>
            <a:r>
              <a:rPr lang="en-US" sz="2400" dirty="0" err="1">
                <a:sym typeface="Wingdings" panose="05000000000000000000" pitchFamily="2" charset="2"/>
              </a:rPr>
              <a:t>atau</a:t>
            </a:r>
            <a:r>
              <a:rPr lang="en-US" sz="2400" dirty="0">
                <a:sym typeface="Wingdings" panose="05000000000000000000" pitchFamily="2" charset="2"/>
              </a:rPr>
              <a:t> DO-WHILE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5389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WHILE </a:t>
            </a:r>
            <a:r>
              <a:rPr lang="en-US" sz="4400" dirty="0" err="1"/>
              <a:t>atau</a:t>
            </a:r>
            <a:r>
              <a:rPr lang="en-US" sz="4400" dirty="0"/>
              <a:t> </a:t>
            </a:r>
            <a:r>
              <a:rPr lang="en-US" sz="4800" dirty="0"/>
              <a:t>DO-WHILE</a:t>
            </a:r>
            <a:r>
              <a:rPr lang="id-ID" sz="4800" dirty="0"/>
              <a:t> 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4017327"/>
            <a:ext cx="10515600" cy="1773874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WHILE pada </a:t>
            </a:r>
            <a:r>
              <a:rPr lang="en-US" dirty="0" err="1"/>
              <a:t>kasus</a:t>
            </a:r>
            <a:r>
              <a:rPr lang="en-US" dirty="0"/>
              <a:t> yang </a:t>
            </a:r>
            <a:r>
              <a:rPr lang="en-US" dirty="0" err="1"/>
              <a:t>mengharuskan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pemeriksaan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dimanipulasi</a:t>
            </a:r>
            <a:r>
              <a:rPr lang="en-US" dirty="0"/>
              <a:t>.</a:t>
            </a:r>
            <a:endParaRPr lang="id-ID" dirty="0"/>
          </a:p>
          <a:p>
            <a:pPr algn="just"/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DO-WHILE pada </a:t>
            </a:r>
            <a:r>
              <a:rPr lang="en-US" dirty="0" err="1"/>
              <a:t>kasus</a:t>
            </a:r>
            <a:r>
              <a:rPr lang="en-US" dirty="0"/>
              <a:t> yang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memanipulasi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graphicFrame>
        <p:nvGraphicFramePr>
          <p:cNvPr id="4" name="Group 36">
            <a:extLst>
              <a:ext uri="{FF2B5EF4-FFF2-40B4-BE49-F238E27FC236}">
                <a16:creationId xmlns:a16="http://schemas.microsoft.com/office/drawing/2014/main" id="{C4992959-F585-4798-AC19-1745F19E4B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044909"/>
              </p:ext>
            </p:extLst>
          </p:nvPr>
        </p:nvGraphicFramePr>
        <p:xfrm>
          <a:off x="1051560" y="1802765"/>
          <a:ext cx="7772400" cy="2058035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DO-WHILE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Pemeriksaan kondisi dilakukan di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awal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perulangan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Pemeriksaan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kondisi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akhir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perulangan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Badan perulangan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mungkin tidak pernah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dieksekusi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Badan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perulangan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paling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sedikit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kali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dieksekusi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860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(1)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430"/>
            <a:ext cx="10515600" cy="4184534"/>
          </a:xfrm>
        </p:spPr>
        <p:txBody>
          <a:bodyPr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dirty="0" err="1"/>
              <a:t>Berapakah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n, m dan p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?</a:t>
            </a:r>
            <a:endParaRPr lang="en-ID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439AAB7-0611-45F0-9695-6523E48C7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25228"/>
            <a:ext cx="6817441" cy="16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36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</a:t>
            </a:r>
            <a:r>
              <a:rPr lang="en-US" dirty="0"/>
              <a:t>2</a:t>
            </a:r>
            <a:r>
              <a:rPr lang="id-ID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055"/>
            <a:ext cx="10991248" cy="4174908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dirty="0"/>
              <a:t>Jika </a:t>
            </a:r>
            <a:r>
              <a:rPr lang="en-US" dirty="0" err="1"/>
              <a:t>nilai</a:t>
            </a:r>
            <a:r>
              <a:rPr lang="en-US" dirty="0"/>
              <a:t> n=8, </a:t>
            </a:r>
            <a:r>
              <a:rPr lang="en-US" dirty="0" err="1"/>
              <a:t>berapakah</a:t>
            </a:r>
            <a:r>
              <a:rPr lang="en-US" dirty="0"/>
              <a:t> output </a:t>
            </a:r>
            <a:r>
              <a:rPr lang="en-US" dirty="0" err="1"/>
              <a:t>dari</a:t>
            </a:r>
            <a:r>
              <a:rPr lang="en-US" dirty="0"/>
              <a:t> n dan </a:t>
            </a:r>
            <a:r>
              <a:rPr lang="en-US" dirty="0" err="1"/>
              <a:t>ganjil</a:t>
            </a:r>
            <a:r>
              <a:rPr lang="en-US" dirty="0"/>
              <a:t> pada program </a:t>
            </a:r>
            <a:r>
              <a:rPr lang="en-US" dirty="0" err="1"/>
              <a:t>dibawah</a:t>
            </a:r>
            <a:r>
              <a:rPr lang="en-US" dirty="0"/>
              <a:t>?</a:t>
            </a:r>
            <a:endParaRPr lang="en-ID" dirty="0"/>
          </a:p>
          <a:p>
            <a:pPr marL="0" indent="0">
              <a:spcAft>
                <a:spcPts val="800"/>
              </a:spcAft>
              <a:buNone/>
            </a:pPr>
            <a:endParaRPr lang="en-ID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C7E34-B27C-429A-B880-888934F6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67" y="3165396"/>
            <a:ext cx="9372968" cy="26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20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</a:t>
            </a:r>
            <a:r>
              <a:rPr lang="en-US" dirty="0"/>
              <a:t>3</a:t>
            </a:r>
            <a:r>
              <a:rPr lang="id-ID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427"/>
            <a:ext cx="10515600" cy="4261536"/>
          </a:xfrm>
        </p:spPr>
        <p:txBody>
          <a:bodyPr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dirty="0" err="1"/>
              <a:t>Apakah</a:t>
            </a:r>
            <a:r>
              <a:rPr lang="en-US" dirty="0"/>
              <a:t> output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potongan</a:t>
            </a:r>
            <a:r>
              <a:rPr lang="en-US" dirty="0"/>
              <a:t> program </a:t>
            </a:r>
            <a:r>
              <a:rPr lang="en-US" dirty="0" err="1"/>
              <a:t>dibawah</a:t>
            </a:r>
            <a:r>
              <a:rPr lang="en-US" dirty="0"/>
              <a:t>?</a:t>
            </a:r>
            <a:endParaRPr lang="en-ID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849E1-338A-47AF-990C-0C7446D7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38" y="2931041"/>
            <a:ext cx="7238923" cy="24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1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Perulangan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perulangan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B331A0"/>
                </a:solidFill>
              </a:rPr>
              <a:t>&lt;</a:t>
            </a:r>
            <a:r>
              <a:rPr lang="en-US" dirty="0" err="1">
                <a:solidFill>
                  <a:srgbClr val="B331A0"/>
                </a:solidFill>
              </a:rPr>
              <a:t>inisialisasi</a:t>
            </a:r>
            <a:r>
              <a:rPr lang="en-US" dirty="0">
                <a:solidFill>
                  <a:srgbClr val="B331A0"/>
                </a:solidFill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B331A0"/>
                </a:solidFill>
              </a:rPr>
              <a:t>	</a:t>
            </a:r>
            <a:r>
              <a:rPr lang="en-US" dirty="0" err="1">
                <a:solidFill>
                  <a:srgbClr val="FF0000"/>
                </a:solidFill>
              </a:rPr>
              <a:t>awal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perulangan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B331A0"/>
                </a:solidFill>
              </a:rPr>
              <a:t>		badan </a:t>
            </a:r>
            <a:r>
              <a:rPr lang="en-US" dirty="0" err="1">
                <a:solidFill>
                  <a:srgbClr val="B331A0"/>
                </a:solidFill>
              </a:rPr>
              <a:t>perulangan</a:t>
            </a:r>
            <a:endParaRPr lang="en-US" dirty="0">
              <a:solidFill>
                <a:srgbClr val="B331A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B331A0"/>
                </a:solidFill>
              </a:rPr>
              <a:t>	</a:t>
            </a:r>
            <a:r>
              <a:rPr lang="en-US" dirty="0" err="1">
                <a:solidFill>
                  <a:srgbClr val="FF0000"/>
                </a:solidFill>
              </a:rPr>
              <a:t>akhir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perulangan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B331A0"/>
                </a:solidFill>
              </a:rPr>
              <a:t>	&lt;</a:t>
            </a:r>
            <a:r>
              <a:rPr lang="en-US" dirty="0" err="1">
                <a:solidFill>
                  <a:srgbClr val="B331A0"/>
                </a:solidFill>
              </a:rPr>
              <a:t>terminasi</a:t>
            </a:r>
            <a:r>
              <a:rPr lang="en-US" dirty="0">
                <a:solidFill>
                  <a:srgbClr val="B331A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47865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4D50-2B84-4449-B305-11CADB06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</a:t>
            </a:r>
            <a:r>
              <a:rPr lang="en-US" dirty="0"/>
              <a:t>4</a:t>
            </a:r>
            <a:r>
              <a:rPr lang="id-ID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6794-5E9E-4E30-8ED7-73A1D686B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Tulis</a:t>
            </a:r>
            <a:r>
              <a:rPr lang="en-US" dirty="0"/>
              <a:t> program </a:t>
            </a:r>
            <a:r>
              <a:rPr lang="en-US" dirty="0" err="1"/>
              <a:t>dengan</a:t>
            </a:r>
            <a:r>
              <a:rPr lang="en-US" dirty="0"/>
              <a:t> output</a:t>
            </a:r>
          </a:p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B49FB-9FE0-468F-9F7D-93658EAF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054" y="2166300"/>
            <a:ext cx="1701444" cy="31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1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</a:t>
            </a:r>
            <a:r>
              <a:rPr lang="en-US" dirty="0"/>
              <a:t>5</a:t>
            </a:r>
            <a:r>
              <a:rPr lang="id-ID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err="1"/>
              <a:t>Buat</a:t>
            </a:r>
            <a:r>
              <a:rPr lang="en-US" sz="2800" dirty="0"/>
              <a:t> program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menampilkan</a:t>
            </a:r>
            <a:r>
              <a:rPr lang="en-US" sz="2800" dirty="0"/>
              <a:t> </a:t>
            </a:r>
            <a:r>
              <a:rPr lang="en-US" sz="2800" dirty="0" err="1"/>
              <a:t>bilangan</a:t>
            </a:r>
            <a:r>
              <a:rPr lang="en-US" sz="2800" dirty="0"/>
              <a:t> </a:t>
            </a:r>
            <a:r>
              <a:rPr lang="en-US" sz="2800" dirty="0" err="1"/>
              <a:t>genap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2 </a:t>
            </a:r>
            <a:r>
              <a:rPr lang="en-US" sz="2800" dirty="0" err="1"/>
              <a:t>sampai</a:t>
            </a:r>
            <a:r>
              <a:rPr lang="en-US" sz="2800" dirty="0"/>
              <a:t> 20;</a:t>
            </a:r>
          </a:p>
          <a:p>
            <a:pPr marL="609600" indent="-609600">
              <a:lnSpc>
                <a:spcPct val="90000"/>
              </a:lnSpc>
            </a:pPr>
            <a:endParaRPr lang="en-US" sz="2800" dirty="0"/>
          </a:p>
          <a:p>
            <a:pPr marL="609600" indent="-609600"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1835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</a:t>
            </a:r>
            <a:r>
              <a:rPr lang="en-US" dirty="0"/>
              <a:t>6</a:t>
            </a:r>
            <a:r>
              <a:rPr lang="id-ID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Buat program untuk </a:t>
            </a:r>
            <a:r>
              <a:rPr lang="sv-SE" dirty="0"/>
              <a:t>menghitung nilai rata-rata dari nilai-nilai yang dimasukkan </a:t>
            </a:r>
            <a:endParaRPr lang="id-ID" dirty="0"/>
          </a:p>
          <a:p>
            <a:pPr lvl="1"/>
            <a:r>
              <a:rPr lang="id-ID" dirty="0"/>
              <a:t>Banyak data tidak ditentukan di awal</a:t>
            </a:r>
          </a:p>
          <a:p>
            <a:pPr lvl="1"/>
            <a:r>
              <a:rPr lang="id-ID" dirty="0"/>
              <a:t>Progam akan terus menerima inputan </a:t>
            </a:r>
            <a:r>
              <a:rPr lang="sv-SE" dirty="0"/>
              <a:t>sampai pengguna tidak ingin</a:t>
            </a:r>
            <a:r>
              <a:rPr lang="id-ID" dirty="0"/>
              <a:t> lagi</a:t>
            </a:r>
            <a:r>
              <a:rPr lang="sv-SE" dirty="0"/>
              <a:t> memasukkan </a:t>
            </a:r>
            <a:r>
              <a:rPr lang="id-ID" dirty="0"/>
              <a:t>inputan </a:t>
            </a:r>
            <a:r>
              <a:rPr lang="sv-SE" dirty="0"/>
              <a:t>baru</a:t>
            </a: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7225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C88D-844E-49B4-9486-7CBBB170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latin typeface="Arial Black" panose="020B0A04020102020204" pitchFamily="34" charset="0"/>
              </a:rPr>
              <a:t>Question and Answer</a:t>
            </a:r>
            <a:endParaRPr lang="en-ID" sz="40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9C69CC6A-E608-4C97-B5F9-9FF7DFB6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6" y="2252569"/>
            <a:ext cx="2614968" cy="2352861"/>
          </a:xfrm>
        </p:spPr>
      </p:pic>
    </p:spTree>
    <p:extLst>
      <p:ext uri="{BB962C8B-B14F-4D97-AF65-F5344CB8AC3E}">
        <p14:creationId xmlns:p14="http://schemas.microsoft.com/office/powerpoint/2010/main" val="3326746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Perulangan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hal</a:t>
            </a:r>
            <a:r>
              <a:rPr lang="en-US" sz="2800" dirty="0"/>
              <a:t> yang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diperhatikan</a:t>
            </a:r>
            <a:r>
              <a:rPr lang="en-US" sz="2800" dirty="0"/>
              <a:t>:</a:t>
            </a:r>
          </a:p>
          <a:p>
            <a:pPr algn="just">
              <a:lnSpc>
                <a:spcPct val="90000"/>
              </a:lnSpc>
            </a:pPr>
            <a:r>
              <a:rPr lang="en-US" sz="2800" dirty="0" err="1"/>
              <a:t>Inisialisasi</a:t>
            </a:r>
            <a:r>
              <a:rPr lang="en-US" sz="2800" dirty="0"/>
              <a:t> dan </a:t>
            </a:r>
            <a:r>
              <a:rPr lang="en-US" sz="2800" dirty="0" err="1"/>
              <a:t>terminasi</a:t>
            </a:r>
            <a:r>
              <a:rPr lang="en-US" sz="2800" dirty="0"/>
              <a:t> </a:t>
            </a:r>
            <a:r>
              <a:rPr lang="en-US" sz="2800" i="1" u="sng" dirty="0" err="1"/>
              <a:t>tidak</a:t>
            </a:r>
            <a:r>
              <a:rPr lang="en-US" sz="2800" i="1" u="sng" dirty="0"/>
              <a:t> </a:t>
            </a:r>
            <a:r>
              <a:rPr lang="en-US" sz="2800" i="1" u="sng" dirty="0" err="1"/>
              <a:t>selalu</a:t>
            </a:r>
            <a:r>
              <a:rPr lang="en-US" sz="2800" i="1" u="sng" dirty="0"/>
              <a:t> </a:t>
            </a:r>
            <a:r>
              <a:rPr lang="en-US" sz="2800" i="1" u="sng" dirty="0" err="1"/>
              <a:t>harus</a:t>
            </a:r>
            <a:r>
              <a:rPr lang="en-US" sz="2800" i="1" u="sng" dirty="0"/>
              <a:t> </a:t>
            </a:r>
            <a:r>
              <a:rPr lang="en-US" sz="2800" i="1" u="sng" dirty="0" err="1"/>
              <a:t>ada</a:t>
            </a:r>
            <a:r>
              <a:rPr lang="en-US" sz="2800" dirty="0"/>
              <a:t>, </a:t>
            </a:r>
            <a:r>
              <a:rPr lang="en-US" sz="2800" dirty="0" err="1"/>
              <a:t>namun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inisialisasi</a:t>
            </a:r>
            <a:r>
              <a:rPr lang="en-US" sz="2800" dirty="0"/>
              <a:t> </a:t>
            </a:r>
            <a:r>
              <a:rPr lang="en-US" sz="2800" dirty="0" err="1"/>
              <a:t>biasanya</a:t>
            </a:r>
            <a:r>
              <a:rPr lang="en-US" sz="2800" dirty="0"/>
              <a:t> </a:t>
            </a:r>
            <a:r>
              <a:rPr lang="en-US" sz="2800" dirty="0" err="1"/>
              <a:t>diperlukan</a:t>
            </a:r>
            <a:r>
              <a:rPr lang="en-US" sz="2800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en-US" sz="2800" b="1" dirty="0" err="1"/>
              <a:t>Suatu</a:t>
            </a:r>
            <a:r>
              <a:rPr lang="en-US" sz="2800" b="1" dirty="0"/>
              <a:t> </a:t>
            </a:r>
            <a:r>
              <a:rPr lang="en-US" sz="2800" b="1" dirty="0" err="1"/>
              <a:t>perulangan</a:t>
            </a:r>
            <a:r>
              <a:rPr lang="en-US" sz="2800" b="1" dirty="0"/>
              <a:t> </a:t>
            </a:r>
            <a:r>
              <a:rPr lang="en-US" sz="2800" b="1" dirty="0" err="1"/>
              <a:t>harus</a:t>
            </a:r>
            <a:r>
              <a:rPr lang="en-US" sz="2800" b="1" dirty="0"/>
              <a:t> </a:t>
            </a:r>
            <a:r>
              <a:rPr lang="en-US" sz="2800" b="1" dirty="0" err="1"/>
              <a:t>berhenti</a:t>
            </a:r>
            <a:r>
              <a:rPr lang="en-US" sz="2800" dirty="0"/>
              <a:t>!</a:t>
            </a:r>
          </a:p>
          <a:p>
            <a:pPr algn="just">
              <a:lnSpc>
                <a:spcPct val="90000"/>
              </a:lnSpc>
            </a:pP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struktur</a:t>
            </a:r>
            <a:r>
              <a:rPr lang="en-US" sz="2800" dirty="0"/>
              <a:t> </a:t>
            </a:r>
            <a:r>
              <a:rPr lang="en-US" sz="2800" dirty="0" err="1"/>
              <a:t>perulangan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dipakai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r>
              <a:rPr lang="en-US" sz="2800" dirty="0"/>
              <a:t> yang </a:t>
            </a:r>
            <a:r>
              <a:rPr lang="en-US" sz="2800" dirty="0" err="1"/>
              <a:t>sama</a:t>
            </a:r>
            <a:r>
              <a:rPr lang="en-US" sz="2800" dirty="0"/>
              <a:t>, </a:t>
            </a:r>
            <a:r>
              <a:rPr lang="en-US" sz="2800" dirty="0" err="1"/>
              <a:t>namun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notasi</a:t>
            </a:r>
            <a:r>
              <a:rPr lang="en-US" sz="2800" dirty="0"/>
              <a:t> </a:t>
            </a:r>
            <a:r>
              <a:rPr lang="en-US" sz="2800" dirty="0" err="1"/>
              <a:t>perulangan</a:t>
            </a:r>
            <a:r>
              <a:rPr lang="en-US" sz="2800" dirty="0"/>
              <a:t> yang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cocok</a:t>
            </a:r>
            <a:r>
              <a:rPr lang="en-US" sz="2800" dirty="0"/>
              <a:t> </a:t>
            </a:r>
            <a:r>
              <a:rPr lang="en-US" sz="2800" dirty="0" err="1"/>
              <a:t>dipakai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r>
              <a:rPr lang="en-US" sz="2800" dirty="0"/>
              <a:t> </a:t>
            </a:r>
            <a:r>
              <a:rPr lang="en-US" sz="2800" dirty="0" err="1"/>
              <a:t>tertentu</a:t>
            </a:r>
            <a:r>
              <a:rPr lang="en-US" sz="2800" dirty="0"/>
              <a:t>.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36979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Perulangan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dirty="0" err="1"/>
              <a:t>Notasi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perulangan</a:t>
            </a:r>
            <a:r>
              <a:rPr lang="en-US" dirty="0"/>
              <a:t>:</a:t>
            </a:r>
          </a:p>
          <a:p>
            <a:r>
              <a:rPr lang="en-US" dirty="0" err="1"/>
              <a:t>Struktur</a:t>
            </a:r>
            <a:r>
              <a:rPr lang="en-US" dirty="0"/>
              <a:t> FOR</a:t>
            </a:r>
          </a:p>
          <a:p>
            <a:r>
              <a:rPr lang="en-US" dirty="0" err="1"/>
              <a:t>Struktur</a:t>
            </a:r>
            <a:r>
              <a:rPr lang="en-US" dirty="0"/>
              <a:t> WHILE</a:t>
            </a:r>
          </a:p>
          <a:p>
            <a:r>
              <a:rPr lang="en-US" dirty="0" err="1"/>
              <a:t>Struktur</a:t>
            </a:r>
            <a:r>
              <a:rPr lang="en-US" dirty="0"/>
              <a:t> DO-WHILE</a:t>
            </a:r>
          </a:p>
        </p:txBody>
      </p:sp>
    </p:spTree>
    <p:extLst>
      <p:ext uri="{BB962C8B-B14F-4D97-AF65-F5344CB8AC3E}">
        <p14:creationId xmlns:p14="http://schemas.microsoft.com/office/powerpoint/2010/main" val="305659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FOR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en-US" sz="2800" dirty="0" err="1"/>
              <a:t>Struktur</a:t>
            </a:r>
            <a:r>
              <a:rPr lang="en-US" sz="2800" dirty="0"/>
              <a:t> </a:t>
            </a:r>
            <a:r>
              <a:rPr lang="en-US" sz="2800" dirty="0" err="1"/>
              <a:t>perulangan</a:t>
            </a:r>
            <a:r>
              <a:rPr lang="en-US" sz="2800" dirty="0"/>
              <a:t> FOR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menghasilkan</a:t>
            </a:r>
            <a:r>
              <a:rPr lang="en-US" sz="2800" dirty="0"/>
              <a:t> </a:t>
            </a:r>
            <a:r>
              <a:rPr lang="en-US" sz="2800" dirty="0" err="1"/>
              <a:t>perulangan</a:t>
            </a:r>
            <a:r>
              <a:rPr lang="en-US" sz="2800" dirty="0"/>
              <a:t> </a:t>
            </a:r>
            <a:r>
              <a:rPr lang="en-US" sz="2800" dirty="0" err="1"/>
              <a:t>sejumlah</a:t>
            </a:r>
            <a:r>
              <a:rPr lang="en-US" sz="2800" dirty="0"/>
              <a:t> kali yang </a:t>
            </a:r>
            <a:r>
              <a:rPr lang="en-US" sz="2800" dirty="0" err="1"/>
              <a:t>dispesifikasikan</a:t>
            </a:r>
            <a:r>
              <a:rPr lang="en-US" sz="2800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perulangan</a:t>
            </a:r>
            <a:r>
              <a:rPr lang="en-US" sz="2800" dirty="0"/>
              <a:t> </a:t>
            </a:r>
            <a:r>
              <a:rPr lang="en-US" sz="2800" dirty="0" err="1"/>
              <a:t>diketahui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ditentukan</a:t>
            </a:r>
            <a:r>
              <a:rPr lang="en-US" sz="2800" dirty="0"/>
              <a:t> </a:t>
            </a:r>
            <a:r>
              <a:rPr lang="en-US" sz="2800" dirty="0" err="1"/>
              <a:t>sebelum</a:t>
            </a:r>
            <a:r>
              <a:rPr lang="en-US" sz="2800" dirty="0"/>
              <a:t> </a:t>
            </a:r>
            <a:r>
              <a:rPr lang="en-US" sz="2800" dirty="0" err="1"/>
              <a:t>eksekusi</a:t>
            </a:r>
            <a:r>
              <a:rPr lang="en-US" sz="2800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en-US" sz="2800" dirty="0" err="1"/>
              <a:t>Diperlukan</a:t>
            </a:r>
            <a:r>
              <a:rPr lang="en-US" sz="2800" dirty="0"/>
              <a:t> </a:t>
            </a:r>
            <a:r>
              <a:rPr lang="en-US" sz="2800" i="1" dirty="0" err="1"/>
              <a:t>variabel</a:t>
            </a:r>
            <a:r>
              <a:rPr lang="en-US" sz="2800" i="1" dirty="0"/>
              <a:t> counter/</a:t>
            </a:r>
            <a:r>
              <a:rPr lang="en-US" sz="2800" i="1" dirty="0" err="1"/>
              <a:t>pencacah</a:t>
            </a:r>
            <a:r>
              <a:rPr lang="en-US" sz="2800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en-US" sz="2800" dirty="0"/>
              <a:t>Jika </a:t>
            </a:r>
            <a:r>
              <a:rPr lang="en-US" sz="2800" dirty="0" err="1"/>
              <a:t>cacah</a:t>
            </a:r>
            <a:r>
              <a:rPr lang="en-US" sz="2800" dirty="0"/>
              <a:t> </a:t>
            </a:r>
            <a:r>
              <a:rPr lang="en-US" sz="2800" dirty="0" err="1"/>
              <a:t>perulangan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mencapai</a:t>
            </a:r>
            <a:r>
              <a:rPr lang="en-US" sz="2800" dirty="0"/>
              <a:t> </a:t>
            </a:r>
            <a:r>
              <a:rPr lang="en-US" sz="2800" dirty="0" err="1"/>
              <a:t>jumlah</a:t>
            </a:r>
            <a:r>
              <a:rPr lang="en-US" sz="2800" dirty="0"/>
              <a:t> yang </a:t>
            </a:r>
            <a:r>
              <a:rPr lang="en-US" sz="2800" dirty="0" err="1"/>
              <a:t>dispesifikasikan</a:t>
            </a:r>
            <a:r>
              <a:rPr lang="en-US" sz="2800" dirty="0"/>
              <a:t>, </a:t>
            </a:r>
            <a:r>
              <a:rPr lang="en-US" sz="2800" dirty="0" err="1"/>
              <a:t>maka</a:t>
            </a:r>
            <a:r>
              <a:rPr lang="en-US" sz="2800" dirty="0"/>
              <a:t> proses </a:t>
            </a:r>
            <a:r>
              <a:rPr lang="en-US" sz="2800" dirty="0" err="1"/>
              <a:t>perulangan</a:t>
            </a:r>
            <a:r>
              <a:rPr lang="en-US" sz="2800" dirty="0"/>
              <a:t> </a:t>
            </a:r>
            <a:r>
              <a:rPr lang="en-US" sz="2800" dirty="0" err="1"/>
              <a:t>berhenti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60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FOR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folHlink"/>
              </a:buClr>
              <a:buSzPct val="100000"/>
            </a:pP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FOR: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sz="3200" b="0" dirty="0">
                <a:latin typeface="Tahoma" panose="020B0604030504040204" pitchFamily="34" charset="0"/>
              </a:rPr>
              <a:t> </a:t>
            </a:r>
            <a:r>
              <a:rPr lang="en-US" b="0" dirty="0">
                <a:latin typeface="Tahoma" panose="020B0604030504040204" pitchFamily="34" charset="0"/>
              </a:rPr>
              <a:t>	</a:t>
            </a: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for(&lt;ekspresi1&gt;; &lt;ekspresi2&gt;; &lt;ekspresi3&gt;)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	{</a:t>
            </a:r>
            <a:endParaRPr lang="en-US" b="0" dirty="0">
              <a:solidFill>
                <a:srgbClr val="0070C0"/>
              </a:solidFill>
              <a:latin typeface="Tahoma" panose="020B060403050404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		aksi1;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		aksi2;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b="0" dirty="0">
                <a:solidFill>
                  <a:srgbClr val="0070C0"/>
                </a:solidFill>
                <a:latin typeface="Tahoma" panose="020B0604030504040204" pitchFamily="34" charset="0"/>
              </a:rPr>
              <a:t>	}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sz="3200" b="0" dirty="0">
              <a:solidFill>
                <a:srgbClr val="B331A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sz="3200" b="0" dirty="0">
              <a:solidFill>
                <a:srgbClr val="B331A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sz="3200" b="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sz="3200" b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16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FOR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FOR </a:t>
            </a:r>
            <a:r>
              <a:rPr lang="en-US" dirty="0" err="1"/>
              <a:t>menaik</a:t>
            </a:r>
            <a:r>
              <a:rPr lang="en-US" dirty="0"/>
              <a:t> (ascending):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4400" dirty="0"/>
              <a:t> </a:t>
            </a:r>
            <a:r>
              <a:rPr lang="en-US" sz="4000" dirty="0"/>
              <a:t>	</a:t>
            </a:r>
            <a:r>
              <a:rPr lang="en-US" sz="3200" dirty="0">
                <a:solidFill>
                  <a:srgbClr val="0070C0"/>
                </a:solidFill>
              </a:rPr>
              <a:t>for(var=</a:t>
            </a:r>
            <a:r>
              <a:rPr lang="en-US" sz="3200" dirty="0" err="1">
                <a:solidFill>
                  <a:srgbClr val="0070C0"/>
                </a:solidFill>
              </a:rPr>
              <a:t>nilai_awal</a:t>
            </a:r>
            <a:r>
              <a:rPr lang="en-US" sz="3200" dirty="0">
                <a:solidFill>
                  <a:srgbClr val="0070C0"/>
                </a:solidFill>
              </a:rPr>
              <a:t>; </a:t>
            </a:r>
            <a:r>
              <a:rPr lang="en-US" sz="3200" dirty="0" err="1">
                <a:solidFill>
                  <a:srgbClr val="0070C0"/>
                </a:solidFill>
              </a:rPr>
              <a:t>nilai_awal</a:t>
            </a:r>
            <a:r>
              <a:rPr lang="en-US" sz="3200" dirty="0">
                <a:solidFill>
                  <a:srgbClr val="0070C0"/>
                </a:solidFill>
              </a:rPr>
              <a:t>&lt;=</a:t>
            </a:r>
            <a:r>
              <a:rPr lang="en-US" sz="3200" dirty="0" err="1">
                <a:solidFill>
                  <a:srgbClr val="0070C0"/>
                </a:solidFill>
              </a:rPr>
              <a:t>nilai_akhir</a:t>
            </a:r>
            <a:r>
              <a:rPr lang="en-US" sz="3200" dirty="0">
                <a:solidFill>
                  <a:srgbClr val="0070C0"/>
                </a:solidFill>
              </a:rPr>
              <a:t>; var++)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3200" dirty="0">
                <a:solidFill>
                  <a:srgbClr val="0070C0"/>
                </a:solidFill>
              </a:rPr>
              <a:t>	{</a:t>
            </a:r>
            <a:endParaRPr lang="en-US" sz="32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sz="3200" dirty="0">
                <a:solidFill>
                  <a:srgbClr val="0070C0"/>
                </a:solidFill>
              </a:rPr>
              <a:t>		aksi1;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3200" dirty="0">
                <a:solidFill>
                  <a:srgbClr val="0070C0"/>
                </a:solidFill>
              </a:rPr>
              <a:t>		aksi2;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3200" dirty="0">
                <a:solidFill>
                  <a:srgbClr val="0070C0"/>
                </a:solidFill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endParaRPr lang="en-US" sz="40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sz="4000" dirty="0">
              <a:solidFill>
                <a:srgbClr val="B331A0"/>
              </a:solidFill>
            </a:endParaRPr>
          </a:p>
          <a:p>
            <a:endParaRPr lang="en-US" sz="4400" dirty="0"/>
          </a:p>
          <a:p>
            <a:pPr>
              <a:buFont typeface="Wingdings" panose="05000000000000000000" pitchFamily="2" charset="2"/>
              <a:buNone/>
            </a:pPr>
            <a:endParaRPr lang="en-US"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C0EDB4-53D6-C89E-354E-B3C4F00E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04" y="2423589"/>
            <a:ext cx="6439799" cy="3753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B14F46-CC2F-5A9C-6BC4-A1C0CEB7EB32}"/>
              </a:ext>
            </a:extLst>
          </p:cNvPr>
          <p:cNvSpPr/>
          <p:nvPr/>
        </p:nvSpPr>
        <p:spPr>
          <a:xfrm>
            <a:off x="6847324" y="221381"/>
            <a:ext cx="4506476" cy="1424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/>
              <a:t>Deklarasi variabel</a:t>
            </a:r>
          </a:p>
          <a:p>
            <a:pPr marL="342900" indent="-342900">
              <a:buAutoNum type="arabicPeriod"/>
            </a:pPr>
            <a:r>
              <a:rPr lang="en-US" dirty="0" err="1"/>
              <a:t>Inisialisasi</a:t>
            </a:r>
            <a:r>
              <a:rPr lang="en-US" dirty="0"/>
              <a:t> variabel</a:t>
            </a:r>
          </a:p>
          <a:p>
            <a:pPr marL="342900" indent="-342900">
              <a:buAutoNum type="arabicPeriod"/>
            </a:pPr>
            <a:r>
              <a:rPr lang="en-US" dirty="0"/>
              <a:t>Tentukan akan berapa kali perulangan</a:t>
            </a:r>
          </a:p>
          <a:p>
            <a:pPr marL="342900" indent="-342900">
              <a:buAutoNum type="arabicPeriod"/>
            </a:pPr>
            <a:r>
              <a:rPr lang="en-US" dirty="0"/>
              <a:t>Tentukan counter nya</a:t>
            </a:r>
          </a:p>
          <a:p>
            <a:pPr marL="342900" indent="-342900">
              <a:buAutoNum type="arabicPeriod"/>
            </a:pPr>
            <a:r>
              <a:rPr lang="en-US" dirty="0"/>
              <a:t>Tuliskan aksi-nya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304661-96CB-1AED-4265-774F569D002D}"/>
              </a:ext>
            </a:extLst>
          </p:cNvPr>
          <p:cNvSpPr/>
          <p:nvPr/>
        </p:nvSpPr>
        <p:spPr>
          <a:xfrm>
            <a:off x="5438274" y="3429000"/>
            <a:ext cx="1665170" cy="3441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F34EF0-9B8F-505E-7539-C09346E09149}"/>
              </a:ext>
            </a:extLst>
          </p:cNvPr>
          <p:cNvSpPr/>
          <p:nvPr/>
        </p:nvSpPr>
        <p:spPr>
          <a:xfrm>
            <a:off x="6270859" y="4077903"/>
            <a:ext cx="1236846" cy="3441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837C0A-2355-40BE-6916-2A20D43534E6}"/>
              </a:ext>
            </a:extLst>
          </p:cNvPr>
          <p:cNvSpPr/>
          <p:nvPr/>
        </p:nvSpPr>
        <p:spPr>
          <a:xfrm>
            <a:off x="7507705" y="4082715"/>
            <a:ext cx="1236846" cy="3441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B67764-C670-4202-C010-024CB2147A46}"/>
              </a:ext>
            </a:extLst>
          </p:cNvPr>
          <p:cNvSpPr/>
          <p:nvPr/>
        </p:nvSpPr>
        <p:spPr>
          <a:xfrm>
            <a:off x="8737581" y="4077902"/>
            <a:ext cx="1236846" cy="3441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6C9C6-4153-1610-86FA-5DE21AC7BDD8}"/>
              </a:ext>
            </a:extLst>
          </p:cNvPr>
          <p:cNvSpPr/>
          <p:nvPr/>
        </p:nvSpPr>
        <p:spPr>
          <a:xfrm>
            <a:off x="6096000" y="4451398"/>
            <a:ext cx="4799798" cy="6692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36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FOR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3200" dirty="0"/>
              <a:t>Yang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diperhatikan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:</a:t>
            </a:r>
          </a:p>
          <a:p>
            <a:pPr algn="just">
              <a:lnSpc>
                <a:spcPct val="90000"/>
              </a:lnSpc>
            </a:pPr>
            <a:r>
              <a:rPr lang="en-US" sz="3200" dirty="0"/>
              <a:t>Pencacah harus dari tipe data yang memiliki </a:t>
            </a:r>
            <a:r>
              <a:rPr lang="en-US" sz="3200" i="1" dirty="0"/>
              <a:t>predecessor</a:t>
            </a:r>
            <a:r>
              <a:rPr lang="en-US" sz="3200" dirty="0"/>
              <a:t> dan </a:t>
            </a:r>
            <a:r>
              <a:rPr lang="en-US" sz="3200" i="1" dirty="0"/>
              <a:t>successor</a:t>
            </a:r>
            <a:r>
              <a:rPr lang="en-US" sz="3200" dirty="0"/>
              <a:t>, yakni </a:t>
            </a:r>
            <a:r>
              <a:rPr lang="en-US" sz="3200" i="1" dirty="0"/>
              <a:t>integer</a:t>
            </a:r>
            <a:r>
              <a:rPr lang="en-US" sz="3200" dirty="0"/>
              <a:t> atau </a:t>
            </a:r>
            <a:r>
              <a:rPr lang="en-US" sz="3200" i="1" dirty="0"/>
              <a:t>karakter</a:t>
            </a:r>
            <a:r>
              <a:rPr lang="en-US" sz="3200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en-US" sz="3200" dirty="0" err="1"/>
              <a:t>Aksi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lebih</a:t>
            </a:r>
            <a:r>
              <a:rPr lang="en-US" sz="3200" dirty="0"/>
              <a:t> </a:t>
            </a:r>
            <a:r>
              <a:rPr lang="en-US" sz="3200" dirty="0" err="1"/>
              <a:t>instruksi</a:t>
            </a:r>
            <a:r>
              <a:rPr lang="en-US" sz="3200" dirty="0"/>
              <a:t> yang </a:t>
            </a:r>
            <a:r>
              <a:rPr lang="en-US" sz="3200" dirty="0" err="1"/>
              <a:t>diulang</a:t>
            </a:r>
            <a:endParaRPr lang="en-US" sz="3200" dirty="0"/>
          </a:p>
          <a:p>
            <a:pPr algn="just">
              <a:lnSpc>
                <a:spcPct val="90000"/>
              </a:lnSpc>
            </a:pPr>
            <a:r>
              <a:rPr lang="en-US" sz="3200" b="1" dirty="0" err="1">
                <a:solidFill>
                  <a:srgbClr val="B331A0"/>
                </a:solidFill>
              </a:rPr>
              <a:t>nilai_awal</a:t>
            </a:r>
            <a:r>
              <a:rPr lang="en-US" sz="3200" b="1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lebih</a:t>
            </a:r>
            <a:r>
              <a:rPr lang="en-US" sz="3200" dirty="0"/>
              <a:t> </a:t>
            </a:r>
            <a:r>
              <a:rPr lang="en-US" sz="3200" dirty="0" err="1"/>
              <a:t>kecil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sama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rgbClr val="B331A0"/>
                </a:solidFill>
              </a:rPr>
              <a:t>nilai_akhir</a:t>
            </a:r>
            <a:endParaRPr lang="en-US" sz="3200" b="1" dirty="0">
              <a:solidFill>
                <a:srgbClr val="B331A0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3200" dirty="0"/>
              <a:t>Pada </a:t>
            </a:r>
            <a:r>
              <a:rPr lang="en-US" sz="3200" dirty="0" err="1"/>
              <a:t>awalnya</a:t>
            </a:r>
            <a:r>
              <a:rPr lang="en-US" sz="3200" dirty="0"/>
              <a:t>, </a:t>
            </a:r>
            <a:r>
              <a:rPr lang="en-US" sz="3200" dirty="0" err="1"/>
              <a:t>pencacah</a:t>
            </a:r>
            <a:r>
              <a:rPr lang="en-US" sz="3200" dirty="0"/>
              <a:t> </a:t>
            </a:r>
            <a:r>
              <a:rPr lang="en-US" sz="3200" dirty="0" err="1"/>
              <a:t>diinisialisasi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rgbClr val="B331A0"/>
                </a:solidFill>
              </a:rPr>
              <a:t>nilai_awal</a:t>
            </a:r>
            <a:r>
              <a:rPr lang="en-US" sz="3200" b="1" dirty="0"/>
              <a:t>.</a:t>
            </a:r>
          </a:p>
          <a:p>
            <a:pPr algn="just">
              <a:lnSpc>
                <a:spcPct val="90000"/>
              </a:lnSpc>
            </a:pPr>
            <a:r>
              <a:rPr lang="en-US" sz="3200" dirty="0"/>
              <a:t>Nilai </a:t>
            </a:r>
            <a:r>
              <a:rPr lang="en-US" sz="3200" dirty="0" err="1"/>
              <a:t>pencacah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otomatis</a:t>
            </a:r>
            <a:r>
              <a:rPr lang="en-US" sz="3200" dirty="0"/>
              <a:t> </a:t>
            </a:r>
            <a:r>
              <a:rPr lang="en-US" sz="3200" b="1" u="sng" dirty="0" err="1"/>
              <a:t>bertambah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setiap</a:t>
            </a:r>
            <a:r>
              <a:rPr lang="en-US" sz="3200" dirty="0"/>
              <a:t> kali </a:t>
            </a:r>
            <a:r>
              <a:rPr lang="en-US" sz="3200" dirty="0" err="1"/>
              <a:t>aksi</a:t>
            </a:r>
            <a:r>
              <a:rPr lang="en-US" sz="3200" dirty="0"/>
              <a:t> </a:t>
            </a:r>
            <a:r>
              <a:rPr lang="en-US" sz="3200" dirty="0" err="1"/>
              <a:t>perulangan</a:t>
            </a:r>
            <a:r>
              <a:rPr lang="en-US" sz="3200" dirty="0"/>
              <a:t> </a:t>
            </a:r>
            <a:r>
              <a:rPr lang="en-US" sz="3200" dirty="0" err="1"/>
              <a:t>dimasuki</a:t>
            </a:r>
            <a:r>
              <a:rPr lang="en-US" sz="3200" dirty="0"/>
              <a:t>, </a:t>
            </a:r>
            <a:r>
              <a:rPr lang="en-US" sz="3200" dirty="0" err="1"/>
              <a:t>sampai</a:t>
            </a:r>
            <a:r>
              <a:rPr lang="en-US" sz="3200" dirty="0"/>
              <a:t> </a:t>
            </a:r>
            <a:r>
              <a:rPr lang="en-US" sz="3200" dirty="0" err="1"/>
              <a:t>akhirnya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</a:t>
            </a:r>
            <a:r>
              <a:rPr lang="en-US" sz="3200" dirty="0" err="1"/>
              <a:t>pencacah</a:t>
            </a:r>
            <a:r>
              <a:rPr lang="en-US" sz="3200" dirty="0"/>
              <a:t> </a:t>
            </a:r>
            <a:r>
              <a:rPr lang="en-US" sz="3200" dirty="0" err="1"/>
              <a:t>sama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rgbClr val="B331A0"/>
                </a:solidFill>
              </a:rPr>
              <a:t>nilai_akhir</a:t>
            </a:r>
            <a:endParaRPr lang="en-US" sz="3200" b="1" dirty="0">
              <a:solidFill>
                <a:srgbClr val="B331A0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3200" dirty="0" err="1"/>
              <a:t>Jumlah</a:t>
            </a:r>
            <a:r>
              <a:rPr lang="en-US" sz="3200" dirty="0"/>
              <a:t> </a:t>
            </a:r>
            <a:r>
              <a:rPr lang="en-US" sz="3200" dirty="0" err="1"/>
              <a:t>perulangan</a:t>
            </a:r>
            <a:r>
              <a:rPr lang="en-US" sz="3200" dirty="0"/>
              <a:t> yang </a:t>
            </a:r>
            <a:r>
              <a:rPr lang="en-US" sz="3200" dirty="0" err="1"/>
              <a:t>terjadi</a:t>
            </a:r>
            <a:r>
              <a:rPr lang="en-US" sz="3200" dirty="0"/>
              <a:t>: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rgbClr val="B331A0"/>
                </a:solidFill>
              </a:rPr>
              <a:t>nilai_akhir</a:t>
            </a:r>
            <a:r>
              <a:rPr lang="en-US" sz="3200" b="1" dirty="0">
                <a:solidFill>
                  <a:srgbClr val="B331A0"/>
                </a:solidFill>
              </a:rPr>
              <a:t> - nilai_awal+1</a:t>
            </a:r>
          </a:p>
          <a:p>
            <a:pPr algn="just">
              <a:lnSpc>
                <a:spcPct val="90000"/>
              </a:lnSpc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9940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A208F5-02AD-4009-A6E8-A126C652205C}" vid="{BD3F7779-B1E3-4BF1-A4D7-4B2EEA233063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1359</TotalTime>
  <Words>1122</Words>
  <Application>Microsoft Office PowerPoint</Application>
  <PresentationFormat>Widescreen</PresentationFormat>
  <Paragraphs>191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Courier New</vt:lpstr>
      <vt:lpstr>Tahoma</vt:lpstr>
      <vt:lpstr>Wingdings</vt:lpstr>
      <vt:lpstr>Office Theme</vt:lpstr>
      <vt:lpstr>Dasar Pemrograman (INFT06204)</vt:lpstr>
      <vt:lpstr>Struktur Perulangan</vt:lpstr>
      <vt:lpstr>Struktur Perulangan</vt:lpstr>
      <vt:lpstr>Struktur Perulangan</vt:lpstr>
      <vt:lpstr>Struktur Perulangan</vt:lpstr>
      <vt:lpstr>Struktur FOR</vt:lpstr>
      <vt:lpstr>Struktur FOR</vt:lpstr>
      <vt:lpstr>Struktur FOR</vt:lpstr>
      <vt:lpstr>Struktur FOR</vt:lpstr>
      <vt:lpstr>PowerPoint Presentation</vt:lpstr>
      <vt:lpstr>PowerPoint Presentation</vt:lpstr>
      <vt:lpstr>Struktur FOR</vt:lpstr>
      <vt:lpstr>Struktur FOR</vt:lpstr>
      <vt:lpstr>Struktur FOR</vt:lpstr>
      <vt:lpstr>Struktur FOR</vt:lpstr>
      <vt:lpstr>Contoh Lain FOR</vt:lpstr>
      <vt:lpstr>Struktur WHILE</vt:lpstr>
      <vt:lpstr>Struktur WHILE</vt:lpstr>
      <vt:lpstr>Struktur WHILE</vt:lpstr>
      <vt:lpstr>Struktur WHILE</vt:lpstr>
      <vt:lpstr>Struktur DO-WHILE</vt:lpstr>
      <vt:lpstr>Struktur DO-WHILE</vt:lpstr>
      <vt:lpstr>PowerPoint Presentation</vt:lpstr>
      <vt:lpstr>Struktur DO-WHILE</vt:lpstr>
      <vt:lpstr>WHILE atau DO-WHILE ?</vt:lpstr>
      <vt:lpstr>WHILE atau DO-WHILE ?</vt:lpstr>
      <vt:lpstr>Latihan (1)</vt:lpstr>
      <vt:lpstr>Latihan (2)</vt:lpstr>
      <vt:lpstr>Latihan (3)</vt:lpstr>
      <vt:lpstr>Latihan (4)</vt:lpstr>
      <vt:lpstr>Latihan (5)</vt:lpstr>
      <vt:lpstr>Latihan (6)</vt:lpstr>
      <vt:lpstr>Question and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Ardhyanti Mita Nugraha, S.Kom., M.Kom</dc:creator>
  <cp:lastModifiedBy>Joanna Ardhyanti Mita Nugraha, S.Kom., M.Kom.</cp:lastModifiedBy>
  <cp:revision>44</cp:revision>
  <dcterms:created xsi:type="dcterms:W3CDTF">2021-08-27T07:55:01Z</dcterms:created>
  <dcterms:modified xsi:type="dcterms:W3CDTF">2025-03-25T04:59:50Z</dcterms:modified>
</cp:coreProperties>
</file>